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0" r:id="rId3"/>
    <p:sldMasterId id="2147483673" r:id="rId4"/>
  </p:sldMasterIdLst>
  <p:notesMasterIdLst>
    <p:notesMasterId r:id="rId25"/>
  </p:notesMasterIdLst>
  <p:handoutMasterIdLst>
    <p:handoutMasterId r:id="rId26"/>
  </p:handoutMasterIdLst>
  <p:sldIdLst>
    <p:sldId id="256" r:id="rId5"/>
    <p:sldId id="260" r:id="rId6"/>
    <p:sldId id="261" r:id="rId7"/>
    <p:sldId id="361" r:id="rId8"/>
    <p:sldId id="362" r:id="rId9"/>
    <p:sldId id="363" r:id="rId10"/>
    <p:sldId id="339" r:id="rId11"/>
    <p:sldId id="364" r:id="rId12"/>
    <p:sldId id="365" r:id="rId13"/>
    <p:sldId id="366" r:id="rId14"/>
    <p:sldId id="372" r:id="rId15"/>
    <p:sldId id="367" r:id="rId16"/>
    <p:sldId id="373" r:id="rId17"/>
    <p:sldId id="369" r:id="rId18"/>
    <p:sldId id="371" r:id="rId19"/>
    <p:sldId id="368" r:id="rId20"/>
    <p:sldId id="370" r:id="rId21"/>
    <p:sldId id="348" r:id="rId22"/>
    <p:sldId id="292" r:id="rId23"/>
    <p:sldId id="3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52E"/>
    <a:srgbClr val="EF8025"/>
    <a:srgbClr val="F17123"/>
    <a:srgbClr val="5FE02C"/>
    <a:srgbClr val="52D31F"/>
    <a:srgbClr val="88E012"/>
    <a:srgbClr val="F2E216"/>
    <a:srgbClr val="D5E4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72326" autoAdjust="0"/>
  </p:normalViewPr>
  <p:slideViewPr>
    <p:cSldViewPr>
      <p:cViewPr varScale="1">
        <p:scale>
          <a:sx n="57" d="100"/>
          <a:sy n="57" d="100"/>
        </p:scale>
        <p:origin x="78" y="660"/>
      </p:cViewPr>
      <p:guideLst/>
    </p:cSldViewPr>
  </p:slideViewPr>
  <p:notesTextViewPr>
    <p:cViewPr>
      <p:scale>
        <a:sx n="1" d="1"/>
        <a:sy n="1" d="1"/>
      </p:scale>
      <p:origin x="0" y="0"/>
    </p:cViewPr>
  </p:notesTextViewPr>
  <p:notesViewPr>
    <p:cSldViewPr showGuides="1">
      <p:cViewPr varScale="1">
        <p:scale>
          <a:sx n="95" d="100"/>
          <a:sy n="95" d="100"/>
        </p:scale>
        <p:origin x="358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1/15/2017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Next year, have someone from the “Employment Standards Branch” of our provincial department of labour</a:t>
            </a:r>
            <a:r>
              <a:rPr lang="en-CA" baseline="0" dirty="0" smtClean="0"/>
              <a:t> come speak to the class</a:t>
            </a:r>
          </a:p>
          <a:p>
            <a:endParaRPr lang="en-CA" baseline="0" dirty="0" smtClean="0"/>
          </a:p>
          <a:p>
            <a:r>
              <a:rPr lang="en-CA" baseline="0" dirty="0" smtClean="0"/>
              <a:t>To intro the unit, have students who work part-time share:</a:t>
            </a:r>
          </a:p>
          <a:p>
            <a:pPr marL="171450" indent="-171450">
              <a:buFont typeface="Arial" panose="020B0604020202020204" pitchFamily="34" charset="0"/>
              <a:buChar char="•"/>
            </a:pPr>
            <a:r>
              <a:rPr lang="en-CA" baseline="0" dirty="0" smtClean="0"/>
              <a:t>Place of work</a:t>
            </a:r>
          </a:p>
          <a:p>
            <a:pPr marL="171450" indent="-171450">
              <a:buFont typeface="Arial" panose="020B0604020202020204" pitchFamily="34" charset="0"/>
              <a:buChar char="•"/>
            </a:pPr>
            <a:r>
              <a:rPr lang="en-CA" baseline="0" dirty="0" smtClean="0"/>
              <a:t>Hours of work (per pay period)</a:t>
            </a:r>
          </a:p>
          <a:p>
            <a:pPr marL="171450" indent="-171450">
              <a:buFont typeface="Arial" panose="020B0604020202020204" pitchFamily="34" charset="0"/>
              <a:buChar char="•"/>
            </a:pPr>
            <a:r>
              <a:rPr lang="en-CA" baseline="0" dirty="0" smtClean="0"/>
              <a:t>Amount of pay/hour</a:t>
            </a:r>
          </a:p>
          <a:p>
            <a:pPr marL="171450" indent="-171450">
              <a:buFont typeface="Arial" panose="020B0604020202020204" pitchFamily="34" charset="0"/>
              <a:buChar char="•"/>
            </a:pPr>
            <a:r>
              <a:rPr lang="en-CA" baseline="0" dirty="0" smtClean="0"/>
              <a:t>Method of payment</a:t>
            </a:r>
          </a:p>
          <a:p>
            <a:pPr marL="171450" indent="-171450">
              <a:buFont typeface="Arial" panose="020B0604020202020204" pitchFamily="34" charset="0"/>
              <a:buChar char="•"/>
            </a:pPr>
            <a:r>
              <a:rPr lang="en-CA" baseline="0" dirty="0" smtClean="0"/>
              <a:t>Deductions on their paychecks</a:t>
            </a:r>
          </a:p>
          <a:p>
            <a:pPr marL="171450" indent="-171450">
              <a:buFont typeface="Arial" panose="020B0604020202020204" pitchFamily="34" charset="0"/>
              <a:buChar char="•"/>
            </a:pPr>
            <a:endParaRPr lang="en-CA" baseline="0" dirty="0" smtClean="0"/>
          </a:p>
          <a:p>
            <a:pPr marL="0" indent="0">
              <a:buFont typeface="Arial" panose="020B0604020202020204" pitchFamily="34" charset="0"/>
              <a:buNone/>
            </a:pPr>
            <a:r>
              <a:rPr lang="en-CA" baseline="0" dirty="0" smtClean="0"/>
              <a:t>Ask: Do you know any of the laws governing hours, payment, method of payment and/or deductions?</a:t>
            </a:r>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25195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CA" altLang="en-US" dirty="0" smtClean="0">
              <a:cs typeface="Arial" panose="020B0604020202020204" pitchFamily="34" charset="0"/>
            </a:endParaRPr>
          </a:p>
        </p:txBody>
      </p:sp>
      <p:sp>
        <p:nvSpPr>
          <p:cNvPr id="12292" name="Slide Number Placeholder 3"/>
          <p:cNvSpPr>
            <a:spLocks noGrp="1"/>
          </p:cNvSpPr>
          <p:nvPr>
            <p:ph type="sldNum" sz="quarter" idx="5"/>
          </p:nvPr>
        </p:nvSpPr>
        <p:spPr>
          <a:noFill/>
        </p:spPr>
        <p:txBody>
          <a:bodyPr/>
          <a:lstStyle>
            <a:lvl1pPr defTabSz="947738">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1pPr>
            <a:lvl2pPr marL="742950" indent="-285750" defTabSz="947738">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2pPr>
            <a:lvl3pPr marL="1143000" indent="-228600" defTabSz="947738">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3pPr>
            <a:lvl4pPr marL="1600200" indent="-228600" defTabSz="947738">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4pPr>
            <a:lvl5pPr marL="2057400" indent="-228600" defTabSz="947738">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5pPr>
            <a:lvl6pPr marL="2514600" indent="-228600" defTabSz="947738"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6pPr>
            <a:lvl7pPr marL="2971800" indent="-228600" defTabSz="947738"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7pPr>
            <a:lvl8pPr marL="3429000" indent="-228600" defTabSz="947738"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8pPr>
            <a:lvl9pPr marL="3886200" indent="-228600" defTabSz="947738"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9pPr>
          </a:lstStyle>
          <a:p>
            <a:pPr>
              <a:buSzTx/>
              <a:buFontTx/>
              <a:buNone/>
            </a:pPr>
            <a:fld id="{10320E7E-DC38-4DCD-AF73-1D33CF562D82}" type="slidenum">
              <a:rPr lang="en-GB" altLang="en-US" sz="1200" b="0">
                <a:latin typeface="Arial" panose="020B0604020202020204" pitchFamily="34" charset="0"/>
              </a:rPr>
              <a:pPr>
                <a:buSzTx/>
                <a:buFontTx/>
                <a:buNone/>
              </a:pPr>
              <a:t>2</a:t>
            </a:fld>
            <a:endParaRPr lang="en-GB" altLang="en-US" sz="1200" b="0">
              <a:latin typeface="Arial" panose="020B0604020202020204" pitchFamily="34" charset="0"/>
            </a:endParaRPr>
          </a:p>
        </p:txBody>
      </p:sp>
    </p:spTree>
    <p:extLst>
      <p:ext uri="{BB962C8B-B14F-4D97-AF65-F5344CB8AC3E}">
        <p14:creationId xmlns:p14="http://schemas.microsoft.com/office/powerpoint/2010/main" val="136879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lvl="1" algn="l"/>
            <a:r>
              <a:rPr lang="en-CA" altLang="en-US" baseline="0" dirty="0" smtClean="0">
                <a:cs typeface="Arial" panose="020B0604020202020204" pitchFamily="34" charset="0"/>
              </a:rPr>
              <a:t>Provincial - Manitoba Employment Standards: https://www.gov.mb.ca/labour/standards/doc,quick_guide,factsheet.html</a:t>
            </a:r>
          </a:p>
          <a:p>
            <a:pPr lvl="1" algn="l"/>
            <a:endParaRPr lang="en-CA" altLang="en-US" baseline="0" smtClean="0">
              <a:cs typeface="Arial" panose="020B0604020202020204" pitchFamily="34" charset="0"/>
            </a:endParaRPr>
          </a:p>
          <a:p>
            <a:pPr lvl="1" algn="l"/>
            <a:r>
              <a:rPr lang="en-CA" altLang="en-US" baseline="0" smtClean="0">
                <a:cs typeface="Arial" panose="020B0604020202020204" pitchFamily="34" charset="0"/>
              </a:rPr>
              <a:t>Federal </a:t>
            </a:r>
            <a:r>
              <a:rPr lang="en-CA" altLang="en-US" baseline="0" dirty="0" smtClean="0">
                <a:cs typeface="Arial" panose="020B0604020202020204" pitchFamily="34" charset="0"/>
              </a:rPr>
              <a:t>- Canada Revenue Agency:</a:t>
            </a:r>
          </a:p>
          <a:p>
            <a:pPr lvl="1" algn="l"/>
            <a:r>
              <a:rPr lang="en-CA" altLang="en-US" baseline="0" dirty="0" smtClean="0">
                <a:cs typeface="Arial" panose="020B0604020202020204" pitchFamily="34" charset="0"/>
              </a:rPr>
              <a:t>http://www.cra-arc.gc.ca/payroll/</a:t>
            </a:r>
          </a:p>
        </p:txBody>
      </p:sp>
      <p:sp>
        <p:nvSpPr>
          <p:cNvPr id="31748" name="Slide Number Placeholder 3"/>
          <p:cNvSpPr>
            <a:spLocks noGrp="1"/>
          </p:cNvSpPr>
          <p:nvPr>
            <p:ph type="sldNum" sz="quarter" idx="5"/>
          </p:nvPr>
        </p:nvSpPr>
        <p:spPr>
          <a:noFill/>
        </p:spPr>
        <p:txBody>
          <a:bodyPr/>
          <a:lstStyle>
            <a:lvl1pPr defTabSz="947738">
              <a:defRPr sz="2000" b="1">
                <a:solidFill>
                  <a:schemeClr val="tx1"/>
                </a:solidFill>
                <a:latin typeface="Verdana" panose="020B0604030504040204" pitchFamily="34" charset="0"/>
                <a:cs typeface="Arial" panose="020B0604020202020204" pitchFamily="34" charset="0"/>
              </a:defRPr>
            </a:lvl1pPr>
            <a:lvl2pPr marL="742950" indent="-285750" defTabSz="947738">
              <a:defRPr sz="2000" b="1">
                <a:solidFill>
                  <a:schemeClr val="tx1"/>
                </a:solidFill>
                <a:latin typeface="Verdana" panose="020B0604030504040204" pitchFamily="34" charset="0"/>
                <a:cs typeface="Arial" panose="020B0604020202020204" pitchFamily="34" charset="0"/>
              </a:defRPr>
            </a:lvl2pPr>
            <a:lvl3pPr marL="1143000" indent="-228600" defTabSz="947738">
              <a:defRPr sz="2000" b="1">
                <a:solidFill>
                  <a:schemeClr val="tx1"/>
                </a:solidFill>
                <a:latin typeface="Verdana" panose="020B0604030504040204" pitchFamily="34" charset="0"/>
                <a:cs typeface="Arial" panose="020B0604020202020204" pitchFamily="34" charset="0"/>
              </a:defRPr>
            </a:lvl3pPr>
            <a:lvl4pPr marL="1600200" indent="-228600" defTabSz="947738">
              <a:defRPr sz="2000" b="1">
                <a:solidFill>
                  <a:schemeClr val="tx1"/>
                </a:solidFill>
                <a:latin typeface="Verdana" panose="020B0604030504040204" pitchFamily="34" charset="0"/>
                <a:cs typeface="Arial" panose="020B0604020202020204" pitchFamily="34" charset="0"/>
              </a:defRPr>
            </a:lvl4pPr>
            <a:lvl5pPr marL="2057400" indent="-228600" defTabSz="947738">
              <a:defRPr sz="2000" b="1">
                <a:solidFill>
                  <a:schemeClr val="tx1"/>
                </a:solidFill>
                <a:latin typeface="Verdana" panose="020B0604030504040204" pitchFamily="34" charset="0"/>
                <a:cs typeface="Arial" panose="020B0604020202020204" pitchFamily="34" charset="0"/>
              </a:defRPr>
            </a:lvl5pPr>
            <a:lvl6pPr marL="2514600" indent="-228600" defTabSz="947738" eaLnBrk="0" fontAlgn="base" hangingPunct="0">
              <a:spcBef>
                <a:spcPct val="0"/>
              </a:spcBef>
              <a:spcAft>
                <a:spcPct val="0"/>
              </a:spcAft>
              <a:defRPr sz="2000" b="1">
                <a:solidFill>
                  <a:schemeClr val="tx1"/>
                </a:solidFill>
                <a:latin typeface="Verdana" panose="020B0604030504040204" pitchFamily="34" charset="0"/>
                <a:cs typeface="Arial" panose="020B0604020202020204" pitchFamily="34" charset="0"/>
              </a:defRPr>
            </a:lvl6pPr>
            <a:lvl7pPr marL="2971800" indent="-228600" defTabSz="947738" eaLnBrk="0" fontAlgn="base" hangingPunct="0">
              <a:spcBef>
                <a:spcPct val="0"/>
              </a:spcBef>
              <a:spcAft>
                <a:spcPct val="0"/>
              </a:spcAft>
              <a:defRPr sz="2000" b="1">
                <a:solidFill>
                  <a:schemeClr val="tx1"/>
                </a:solidFill>
                <a:latin typeface="Verdana" panose="020B0604030504040204" pitchFamily="34" charset="0"/>
                <a:cs typeface="Arial" panose="020B0604020202020204" pitchFamily="34" charset="0"/>
              </a:defRPr>
            </a:lvl7pPr>
            <a:lvl8pPr marL="3429000" indent="-228600" defTabSz="947738" eaLnBrk="0" fontAlgn="base" hangingPunct="0">
              <a:spcBef>
                <a:spcPct val="0"/>
              </a:spcBef>
              <a:spcAft>
                <a:spcPct val="0"/>
              </a:spcAft>
              <a:defRPr sz="2000" b="1">
                <a:solidFill>
                  <a:schemeClr val="tx1"/>
                </a:solidFill>
                <a:latin typeface="Verdana" panose="020B0604030504040204" pitchFamily="34" charset="0"/>
                <a:cs typeface="Arial" panose="020B0604020202020204" pitchFamily="34" charset="0"/>
              </a:defRPr>
            </a:lvl8pPr>
            <a:lvl9pPr marL="3886200" indent="-228600" defTabSz="947738" eaLnBrk="0" fontAlgn="base" hangingPunct="0">
              <a:spcBef>
                <a:spcPct val="0"/>
              </a:spcBef>
              <a:spcAft>
                <a:spcPct val="0"/>
              </a:spcAft>
              <a:defRPr sz="2000" b="1">
                <a:solidFill>
                  <a:schemeClr val="tx1"/>
                </a:solidFill>
                <a:latin typeface="Verdana" panose="020B0604030504040204" pitchFamily="34" charset="0"/>
                <a:cs typeface="Arial" panose="020B0604020202020204" pitchFamily="34" charset="0"/>
              </a:defRPr>
            </a:lvl9pPr>
          </a:lstStyle>
          <a:p>
            <a:fld id="{D101E794-1B41-40D2-819F-1A224137F78D}" type="slidenum">
              <a:rPr lang="en-GB" altLang="en-US" sz="1200" b="0" smtClean="0">
                <a:latin typeface="Arial" panose="020B0604020202020204" pitchFamily="34" charset="0"/>
              </a:rPr>
              <a:pPr/>
              <a:t>3</a:t>
            </a:fld>
            <a:endParaRPr lang="en-GB" altLang="en-US" sz="1200" b="0" smtClean="0">
              <a:latin typeface="Arial" panose="020B0604020202020204" pitchFamily="34" charset="0"/>
            </a:endParaRPr>
          </a:p>
        </p:txBody>
      </p:sp>
    </p:spTree>
    <p:extLst>
      <p:ext uri="{BB962C8B-B14F-4D97-AF65-F5344CB8AC3E}">
        <p14:creationId xmlns:p14="http://schemas.microsoft.com/office/powerpoint/2010/main" val="2650724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lvl="1" algn="l"/>
            <a:r>
              <a:rPr lang="en-CA" altLang="en-US" baseline="0" dirty="0" smtClean="0">
                <a:cs typeface="Arial" panose="020B0604020202020204" pitchFamily="34" charset="0"/>
              </a:rPr>
              <a:t>Introduce this portion of the unit by asking: What is Income Tax and why do we have to pay it?</a:t>
            </a:r>
          </a:p>
          <a:p>
            <a:pPr lvl="1" algn="l"/>
            <a:endParaRPr lang="en-CA" altLang="en-US" baseline="0" dirty="0" smtClean="0">
              <a:cs typeface="Arial" panose="020B0604020202020204" pitchFamily="34" charset="0"/>
            </a:endParaRPr>
          </a:p>
          <a:p>
            <a:pPr lvl="1" algn="l"/>
            <a:r>
              <a:rPr lang="en-CA" altLang="en-US" baseline="0" dirty="0" smtClean="0">
                <a:cs typeface="Arial" panose="020B0604020202020204" pitchFamily="34" charset="0"/>
              </a:rPr>
              <a:t>Manitoba TD1 Form (2017):</a:t>
            </a:r>
          </a:p>
          <a:p>
            <a:pPr lvl="1" algn="l"/>
            <a:r>
              <a:rPr lang="en-CA" altLang="en-US" baseline="0" dirty="0" smtClean="0">
                <a:cs typeface="Arial" panose="020B0604020202020204" pitchFamily="34" charset="0"/>
              </a:rPr>
              <a:t>http://www.cra-arc.gc.ca/E/pbg/tf/td1mb/td1mb-17e.pdf</a:t>
            </a:r>
          </a:p>
          <a:p>
            <a:pPr lvl="1" algn="l"/>
            <a:endParaRPr lang="en-CA" altLang="en-US" baseline="0" dirty="0" smtClean="0">
              <a:cs typeface="Arial" panose="020B0604020202020204" pitchFamily="34" charset="0"/>
            </a:endParaRPr>
          </a:p>
          <a:p>
            <a:pPr lvl="1" algn="l"/>
            <a:r>
              <a:rPr lang="en-CA" altLang="en-US" baseline="0" dirty="0" smtClean="0">
                <a:cs typeface="Arial" panose="020B0604020202020204" pitchFamily="34" charset="0"/>
              </a:rPr>
              <a:t>Federal TD1 Form (2017):</a:t>
            </a:r>
          </a:p>
          <a:p>
            <a:pPr lvl="1" algn="l"/>
            <a:r>
              <a:rPr lang="en-CA" altLang="en-US" baseline="0" dirty="0" smtClean="0">
                <a:cs typeface="Arial" panose="020B0604020202020204" pitchFamily="34" charset="0"/>
              </a:rPr>
              <a:t>http://www.cra-arc.gc.ca/E/pbg/tf/td1/td1-17e.pdf</a:t>
            </a:r>
          </a:p>
          <a:p>
            <a:pPr lvl="1" algn="l"/>
            <a:endParaRPr lang="en-CA" altLang="en-US" baseline="0" dirty="0" smtClean="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CA" altLang="en-US" baseline="0" dirty="0" smtClean="0">
                <a:cs typeface="Arial" panose="020B0604020202020204" pitchFamily="34" charset="0"/>
              </a:rPr>
              <a:t>Federal and Provincial Claim Codes (2015):</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CA" altLang="en-US" baseline="0" dirty="0" smtClean="0">
                <a:cs typeface="Arial" panose="020B0604020202020204" pitchFamily="34" charset="0"/>
              </a:rPr>
              <a:t>http://www.cra-arc.gc.ca/tx/bsnss/tpcs/pyrll/t4008/2015/t4008-mb-gnrlnf-eng.html#_Toc334772403</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CA" altLang="en-US" baseline="0" dirty="0" smtClean="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CA" altLang="en-US" baseline="0" dirty="0" smtClean="0">
                <a:cs typeface="Arial" panose="020B0604020202020204" pitchFamily="34" charset="0"/>
              </a:rPr>
              <a:t>Federal and Provincial Tax Deduction Tables (2017):</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CA" altLang="en-US" baseline="0" dirty="0" smtClean="0">
                <a:cs typeface="Arial" panose="020B0604020202020204" pitchFamily="34" charset="0"/>
              </a:rPr>
              <a:t>http://www.cra-arc.gc.ca/tx/bsnss/tpcs/pyrll/t4008/2017/t4008-mb-27pp-17eng.pdf</a:t>
            </a:r>
          </a:p>
          <a:p>
            <a:pPr lvl="1" algn="l"/>
            <a:endParaRPr lang="en-CA" altLang="en-US" baseline="0" dirty="0" smtClean="0">
              <a:cs typeface="Arial" panose="020B0604020202020204" pitchFamily="34" charset="0"/>
            </a:endParaRPr>
          </a:p>
        </p:txBody>
      </p:sp>
      <p:sp>
        <p:nvSpPr>
          <p:cNvPr id="31748" name="Slide Number Placeholder 3"/>
          <p:cNvSpPr>
            <a:spLocks noGrp="1"/>
          </p:cNvSpPr>
          <p:nvPr>
            <p:ph type="sldNum" sz="quarter" idx="5"/>
          </p:nvPr>
        </p:nvSpPr>
        <p:spPr>
          <a:noFill/>
        </p:spPr>
        <p:txBody>
          <a:bodyPr/>
          <a:lstStyle>
            <a:lvl1pPr defTabSz="947738">
              <a:defRPr sz="2000" b="1">
                <a:solidFill>
                  <a:schemeClr val="tx1"/>
                </a:solidFill>
                <a:latin typeface="Verdana" panose="020B0604030504040204" pitchFamily="34" charset="0"/>
                <a:cs typeface="Arial" panose="020B0604020202020204" pitchFamily="34" charset="0"/>
              </a:defRPr>
            </a:lvl1pPr>
            <a:lvl2pPr marL="742950" indent="-285750" defTabSz="947738">
              <a:defRPr sz="2000" b="1">
                <a:solidFill>
                  <a:schemeClr val="tx1"/>
                </a:solidFill>
                <a:latin typeface="Verdana" panose="020B0604030504040204" pitchFamily="34" charset="0"/>
                <a:cs typeface="Arial" panose="020B0604020202020204" pitchFamily="34" charset="0"/>
              </a:defRPr>
            </a:lvl2pPr>
            <a:lvl3pPr marL="1143000" indent="-228600" defTabSz="947738">
              <a:defRPr sz="2000" b="1">
                <a:solidFill>
                  <a:schemeClr val="tx1"/>
                </a:solidFill>
                <a:latin typeface="Verdana" panose="020B0604030504040204" pitchFamily="34" charset="0"/>
                <a:cs typeface="Arial" panose="020B0604020202020204" pitchFamily="34" charset="0"/>
              </a:defRPr>
            </a:lvl3pPr>
            <a:lvl4pPr marL="1600200" indent="-228600" defTabSz="947738">
              <a:defRPr sz="2000" b="1">
                <a:solidFill>
                  <a:schemeClr val="tx1"/>
                </a:solidFill>
                <a:latin typeface="Verdana" panose="020B0604030504040204" pitchFamily="34" charset="0"/>
                <a:cs typeface="Arial" panose="020B0604020202020204" pitchFamily="34" charset="0"/>
              </a:defRPr>
            </a:lvl4pPr>
            <a:lvl5pPr marL="2057400" indent="-228600" defTabSz="947738">
              <a:defRPr sz="2000" b="1">
                <a:solidFill>
                  <a:schemeClr val="tx1"/>
                </a:solidFill>
                <a:latin typeface="Verdana" panose="020B0604030504040204" pitchFamily="34" charset="0"/>
                <a:cs typeface="Arial" panose="020B0604020202020204" pitchFamily="34" charset="0"/>
              </a:defRPr>
            </a:lvl5pPr>
            <a:lvl6pPr marL="2514600" indent="-228600" defTabSz="947738" eaLnBrk="0" fontAlgn="base" hangingPunct="0">
              <a:spcBef>
                <a:spcPct val="0"/>
              </a:spcBef>
              <a:spcAft>
                <a:spcPct val="0"/>
              </a:spcAft>
              <a:defRPr sz="2000" b="1">
                <a:solidFill>
                  <a:schemeClr val="tx1"/>
                </a:solidFill>
                <a:latin typeface="Verdana" panose="020B0604030504040204" pitchFamily="34" charset="0"/>
                <a:cs typeface="Arial" panose="020B0604020202020204" pitchFamily="34" charset="0"/>
              </a:defRPr>
            </a:lvl6pPr>
            <a:lvl7pPr marL="2971800" indent="-228600" defTabSz="947738" eaLnBrk="0" fontAlgn="base" hangingPunct="0">
              <a:spcBef>
                <a:spcPct val="0"/>
              </a:spcBef>
              <a:spcAft>
                <a:spcPct val="0"/>
              </a:spcAft>
              <a:defRPr sz="2000" b="1">
                <a:solidFill>
                  <a:schemeClr val="tx1"/>
                </a:solidFill>
                <a:latin typeface="Verdana" panose="020B0604030504040204" pitchFamily="34" charset="0"/>
                <a:cs typeface="Arial" panose="020B0604020202020204" pitchFamily="34" charset="0"/>
              </a:defRPr>
            </a:lvl7pPr>
            <a:lvl8pPr marL="3429000" indent="-228600" defTabSz="947738" eaLnBrk="0" fontAlgn="base" hangingPunct="0">
              <a:spcBef>
                <a:spcPct val="0"/>
              </a:spcBef>
              <a:spcAft>
                <a:spcPct val="0"/>
              </a:spcAft>
              <a:defRPr sz="2000" b="1">
                <a:solidFill>
                  <a:schemeClr val="tx1"/>
                </a:solidFill>
                <a:latin typeface="Verdana" panose="020B0604030504040204" pitchFamily="34" charset="0"/>
                <a:cs typeface="Arial" panose="020B0604020202020204" pitchFamily="34" charset="0"/>
              </a:defRPr>
            </a:lvl8pPr>
            <a:lvl9pPr marL="3886200" indent="-228600" defTabSz="947738" eaLnBrk="0" fontAlgn="base" hangingPunct="0">
              <a:spcBef>
                <a:spcPct val="0"/>
              </a:spcBef>
              <a:spcAft>
                <a:spcPct val="0"/>
              </a:spcAft>
              <a:defRPr sz="2000" b="1">
                <a:solidFill>
                  <a:schemeClr val="tx1"/>
                </a:solidFill>
                <a:latin typeface="Verdana" panose="020B0604030504040204" pitchFamily="34" charset="0"/>
                <a:cs typeface="Arial" panose="020B0604020202020204" pitchFamily="34" charset="0"/>
              </a:defRPr>
            </a:lvl9pPr>
          </a:lstStyle>
          <a:p>
            <a:fld id="{D101E794-1B41-40D2-819F-1A224137F78D}" type="slidenum">
              <a:rPr lang="en-GB" altLang="en-US" sz="1200" b="0" smtClean="0">
                <a:latin typeface="Arial" panose="020B0604020202020204" pitchFamily="34" charset="0"/>
              </a:rPr>
              <a:pPr/>
              <a:t>7</a:t>
            </a:fld>
            <a:endParaRPr lang="en-GB" altLang="en-US" sz="1200" b="0" smtClean="0">
              <a:latin typeface="Arial" panose="020B0604020202020204" pitchFamily="34" charset="0"/>
            </a:endParaRPr>
          </a:p>
        </p:txBody>
      </p:sp>
    </p:spTree>
    <p:extLst>
      <p:ext uri="{BB962C8B-B14F-4D97-AF65-F5344CB8AC3E}">
        <p14:creationId xmlns:p14="http://schemas.microsoft.com/office/powerpoint/2010/main" val="907627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dirty="0" smtClean="0"/>
              <a:t>*This</a:t>
            </a:r>
            <a:r>
              <a:rPr lang="en-CA" baseline="0" dirty="0" smtClean="0"/>
              <a:t> process is not 100% accurate, because with most jobs it is impossible to tell, in advance, how much money an employee will make over the course of a year, thus it is impossible to calculate which tax bracket an employee will fall into (and it is tax brackets that determine which percentage of income is ultimately deducted to pay for income tax)</a:t>
            </a:r>
          </a:p>
          <a:p>
            <a:pPr marL="0" indent="0">
              <a:buFont typeface="Arial" panose="020B0604020202020204" pitchFamily="34" charset="0"/>
              <a:buNone/>
            </a:pPr>
            <a:endParaRPr lang="en-CA" baseline="0" dirty="0" smtClean="0"/>
          </a:p>
          <a:p>
            <a:pPr marL="0" indent="0">
              <a:buFont typeface="Arial" panose="020B0604020202020204" pitchFamily="34" charset="0"/>
              <a:buNone/>
            </a:pPr>
            <a:r>
              <a:rPr lang="en-CA" baseline="0" dirty="0" smtClean="0"/>
              <a:t>*Since this process is not 100% accurate, oftentimes, employees will either be issued a refund (if they paid too much income tax over the course of the year, i.e. made less money than expected) or be charged additional income tax (if they paid too little income tax over the course of the year, i.e. made more money than expected)</a:t>
            </a:r>
            <a:endParaRPr lang="en-CA" dirty="0"/>
          </a:p>
        </p:txBody>
      </p:sp>
      <p:sp>
        <p:nvSpPr>
          <p:cNvPr id="4" name="Slide Number Placeholder 3"/>
          <p:cNvSpPr>
            <a:spLocks noGrp="1"/>
          </p:cNvSpPr>
          <p:nvPr>
            <p:ph type="sldNum" sz="quarter" idx="10"/>
          </p:nvPr>
        </p:nvSpPr>
        <p:spPr/>
        <p:txBody>
          <a:bodyPr/>
          <a:lstStyle/>
          <a:p>
            <a:fld id="{8DAEC444-603B-4F09-9A06-5917518DD901}" type="slidenum">
              <a:rPr lang="en-US" smtClean="0"/>
              <a:t>12</a:t>
            </a:fld>
            <a:endParaRPr lang="en-US"/>
          </a:p>
        </p:txBody>
      </p:sp>
    </p:spTree>
    <p:extLst>
      <p:ext uri="{BB962C8B-B14F-4D97-AF65-F5344CB8AC3E}">
        <p14:creationId xmlns:p14="http://schemas.microsoft.com/office/powerpoint/2010/main" val="1018721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DAEC444-603B-4F09-9A06-5917518DD901}" type="slidenum">
              <a:rPr lang="en-US" smtClean="0"/>
              <a:t>13</a:t>
            </a:fld>
            <a:endParaRPr lang="en-US"/>
          </a:p>
        </p:txBody>
      </p:sp>
    </p:spTree>
    <p:extLst>
      <p:ext uri="{BB962C8B-B14F-4D97-AF65-F5344CB8AC3E}">
        <p14:creationId xmlns:p14="http://schemas.microsoft.com/office/powerpoint/2010/main" val="3710965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TD1 forms</a:t>
            </a:r>
            <a:r>
              <a:rPr lang="en-CA" baseline="0" dirty="0" smtClean="0"/>
              <a:t> must be completed by each employee at the time of employment (for each new job)</a:t>
            </a:r>
          </a:p>
          <a:p>
            <a:pPr marL="171450" indent="-171450">
              <a:buFont typeface="Arial" panose="020B0604020202020204" pitchFamily="34" charset="0"/>
              <a:buChar char="•"/>
            </a:pPr>
            <a:r>
              <a:rPr lang="en-CA" baseline="0" dirty="0" smtClean="0"/>
              <a:t>TD1 forms determine the amount of Tax Credits that each employee qualifies for; tax credits reduce the amount of income tax the employee has to pay to the provincial/federal government</a:t>
            </a:r>
          </a:p>
          <a:p>
            <a:pPr marL="171450" indent="-171450">
              <a:buFont typeface="Arial" panose="020B0604020202020204" pitchFamily="34" charset="0"/>
              <a:buChar char="•"/>
            </a:pPr>
            <a:r>
              <a:rPr lang="en-CA" baseline="0" dirty="0" smtClean="0"/>
              <a:t>There is both a Federal and a Provincial TD1 form</a:t>
            </a:r>
            <a:endParaRPr lang="en-CA" dirty="0" smtClean="0"/>
          </a:p>
          <a:p>
            <a:endParaRPr lang="en-CA" dirty="0"/>
          </a:p>
        </p:txBody>
      </p:sp>
      <p:sp>
        <p:nvSpPr>
          <p:cNvPr id="4" name="Slide Number Placeholder 3"/>
          <p:cNvSpPr>
            <a:spLocks noGrp="1"/>
          </p:cNvSpPr>
          <p:nvPr>
            <p:ph type="sldNum" sz="quarter" idx="10"/>
          </p:nvPr>
        </p:nvSpPr>
        <p:spPr/>
        <p:txBody>
          <a:bodyPr/>
          <a:lstStyle/>
          <a:p>
            <a:fld id="{8DAEC444-603B-4F09-9A06-5917518DD901}" type="slidenum">
              <a:rPr lang="en-US" smtClean="0"/>
              <a:t>16</a:t>
            </a:fld>
            <a:endParaRPr lang="en-US"/>
          </a:p>
        </p:txBody>
      </p:sp>
    </p:spTree>
    <p:extLst>
      <p:ext uri="{BB962C8B-B14F-4D97-AF65-F5344CB8AC3E}">
        <p14:creationId xmlns:p14="http://schemas.microsoft.com/office/powerpoint/2010/main" val="871589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lvl="1" algn="l"/>
            <a:r>
              <a:rPr lang="en-CA" altLang="en-US" baseline="0" dirty="0" smtClean="0">
                <a:cs typeface="Arial" panose="020B0604020202020204" pitchFamily="34" charset="0"/>
              </a:rPr>
              <a:t>Current Payroll Deductions Tables:</a:t>
            </a:r>
          </a:p>
          <a:p>
            <a:pPr lvl="1" algn="l"/>
            <a:r>
              <a:rPr lang="en-CA" altLang="en-US" baseline="0" dirty="0" smtClean="0">
                <a:cs typeface="Arial" panose="020B0604020202020204" pitchFamily="34" charset="0"/>
              </a:rPr>
              <a:t>http://www.cra-arc.gc.ca/E/pub/tg/t4032on/README.html</a:t>
            </a:r>
          </a:p>
          <a:p>
            <a:pPr lvl="1" algn="l"/>
            <a:endParaRPr lang="en-CA" altLang="en-US" baseline="0" dirty="0" smtClean="0">
              <a:cs typeface="Arial" panose="020B0604020202020204" pitchFamily="34" charset="0"/>
            </a:endParaRPr>
          </a:p>
          <a:p>
            <a:pPr lvl="1" algn="l"/>
            <a:r>
              <a:rPr lang="en-CA" altLang="en-US" baseline="0" dirty="0" smtClean="0">
                <a:cs typeface="Arial" panose="020B0604020202020204" pitchFamily="34" charset="0"/>
              </a:rPr>
              <a:t>Income Tax Codes and Tables:</a:t>
            </a:r>
          </a:p>
          <a:p>
            <a:pPr marL="628650" lvl="1" indent="-171450" algn="l">
              <a:buFont typeface="Arial" panose="020B0604020202020204" pitchFamily="34" charset="0"/>
              <a:buChar char="•"/>
            </a:pPr>
            <a:r>
              <a:rPr lang="en-CA" altLang="en-US" baseline="0" dirty="0" smtClean="0">
                <a:cs typeface="Arial" panose="020B0604020202020204" pitchFamily="34" charset="0"/>
              </a:rPr>
              <a:t>Manitoba TD1 Form (2017):</a:t>
            </a:r>
          </a:p>
          <a:p>
            <a:pPr lvl="1" algn="l"/>
            <a:r>
              <a:rPr lang="en-CA" altLang="en-US" baseline="0" dirty="0" smtClean="0">
                <a:cs typeface="Arial" panose="020B0604020202020204" pitchFamily="34" charset="0"/>
              </a:rPr>
              <a:t>http://www.cra-arc.gc.ca/E/pbg/tf/td1mb/td1mb-17e.pdf</a:t>
            </a:r>
          </a:p>
          <a:p>
            <a:pPr marL="628650" lvl="1" indent="-171450" algn="l">
              <a:buFont typeface="Arial" panose="020B0604020202020204" pitchFamily="34" charset="0"/>
              <a:buChar char="•"/>
            </a:pPr>
            <a:r>
              <a:rPr lang="en-CA" altLang="en-US" baseline="0" dirty="0" smtClean="0">
                <a:cs typeface="Arial" panose="020B0604020202020204" pitchFamily="34" charset="0"/>
              </a:rPr>
              <a:t>Federal TD1 Form (2017):</a:t>
            </a:r>
          </a:p>
          <a:p>
            <a:pPr lvl="1" algn="l"/>
            <a:r>
              <a:rPr lang="en-CA" altLang="en-US" baseline="0" dirty="0" smtClean="0">
                <a:cs typeface="Arial" panose="020B0604020202020204" pitchFamily="34" charset="0"/>
              </a:rPr>
              <a:t>http://www.cra-arc.gc.ca/E/pbg/tf/td1/td1-17e.pdf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baseline="0" dirty="0" smtClean="0">
                <a:cs typeface="Arial" panose="020B0604020202020204" pitchFamily="34" charset="0"/>
              </a:rPr>
              <a:t>Federal and Provincial Claim Codes (2015):</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CA" altLang="en-US" baseline="0" dirty="0" smtClean="0">
                <a:cs typeface="Arial" panose="020B0604020202020204" pitchFamily="34" charset="0"/>
              </a:rPr>
              <a:t>http://www.cra-arc.gc.ca/tx/bsnss/tpcs/pyrll/t4008/2015/t4008-mb-gnrlnf-eng.html#_Toc334772403</a:t>
            </a:r>
          </a:p>
          <a:p>
            <a:pPr lvl="1" algn="l"/>
            <a:endParaRPr lang="en-CA" altLang="en-US" baseline="0" dirty="0" smtClean="0">
              <a:cs typeface="Arial" panose="020B0604020202020204" pitchFamily="34" charset="0"/>
            </a:endParaRPr>
          </a:p>
        </p:txBody>
      </p:sp>
      <p:sp>
        <p:nvSpPr>
          <p:cNvPr id="31748" name="Slide Number Placeholder 3"/>
          <p:cNvSpPr>
            <a:spLocks noGrp="1"/>
          </p:cNvSpPr>
          <p:nvPr>
            <p:ph type="sldNum" sz="quarter" idx="5"/>
          </p:nvPr>
        </p:nvSpPr>
        <p:spPr>
          <a:noFill/>
        </p:spPr>
        <p:txBody>
          <a:bodyPr/>
          <a:lstStyle>
            <a:lvl1pPr defTabSz="947738">
              <a:defRPr sz="2000" b="1">
                <a:solidFill>
                  <a:schemeClr val="tx1"/>
                </a:solidFill>
                <a:latin typeface="Verdana" panose="020B0604030504040204" pitchFamily="34" charset="0"/>
                <a:cs typeface="Arial" panose="020B0604020202020204" pitchFamily="34" charset="0"/>
              </a:defRPr>
            </a:lvl1pPr>
            <a:lvl2pPr marL="742950" indent="-285750" defTabSz="947738">
              <a:defRPr sz="2000" b="1">
                <a:solidFill>
                  <a:schemeClr val="tx1"/>
                </a:solidFill>
                <a:latin typeface="Verdana" panose="020B0604030504040204" pitchFamily="34" charset="0"/>
                <a:cs typeface="Arial" panose="020B0604020202020204" pitchFamily="34" charset="0"/>
              </a:defRPr>
            </a:lvl2pPr>
            <a:lvl3pPr marL="1143000" indent="-228600" defTabSz="947738">
              <a:defRPr sz="2000" b="1">
                <a:solidFill>
                  <a:schemeClr val="tx1"/>
                </a:solidFill>
                <a:latin typeface="Verdana" panose="020B0604030504040204" pitchFamily="34" charset="0"/>
                <a:cs typeface="Arial" panose="020B0604020202020204" pitchFamily="34" charset="0"/>
              </a:defRPr>
            </a:lvl3pPr>
            <a:lvl4pPr marL="1600200" indent="-228600" defTabSz="947738">
              <a:defRPr sz="2000" b="1">
                <a:solidFill>
                  <a:schemeClr val="tx1"/>
                </a:solidFill>
                <a:latin typeface="Verdana" panose="020B0604030504040204" pitchFamily="34" charset="0"/>
                <a:cs typeface="Arial" panose="020B0604020202020204" pitchFamily="34" charset="0"/>
              </a:defRPr>
            </a:lvl4pPr>
            <a:lvl5pPr marL="2057400" indent="-228600" defTabSz="947738">
              <a:defRPr sz="2000" b="1">
                <a:solidFill>
                  <a:schemeClr val="tx1"/>
                </a:solidFill>
                <a:latin typeface="Verdana" panose="020B0604030504040204" pitchFamily="34" charset="0"/>
                <a:cs typeface="Arial" panose="020B0604020202020204" pitchFamily="34" charset="0"/>
              </a:defRPr>
            </a:lvl5pPr>
            <a:lvl6pPr marL="2514600" indent="-228600" defTabSz="947738" eaLnBrk="0" fontAlgn="base" hangingPunct="0">
              <a:spcBef>
                <a:spcPct val="0"/>
              </a:spcBef>
              <a:spcAft>
                <a:spcPct val="0"/>
              </a:spcAft>
              <a:defRPr sz="2000" b="1">
                <a:solidFill>
                  <a:schemeClr val="tx1"/>
                </a:solidFill>
                <a:latin typeface="Verdana" panose="020B0604030504040204" pitchFamily="34" charset="0"/>
                <a:cs typeface="Arial" panose="020B0604020202020204" pitchFamily="34" charset="0"/>
              </a:defRPr>
            </a:lvl6pPr>
            <a:lvl7pPr marL="2971800" indent="-228600" defTabSz="947738" eaLnBrk="0" fontAlgn="base" hangingPunct="0">
              <a:spcBef>
                <a:spcPct val="0"/>
              </a:spcBef>
              <a:spcAft>
                <a:spcPct val="0"/>
              </a:spcAft>
              <a:defRPr sz="2000" b="1">
                <a:solidFill>
                  <a:schemeClr val="tx1"/>
                </a:solidFill>
                <a:latin typeface="Verdana" panose="020B0604030504040204" pitchFamily="34" charset="0"/>
                <a:cs typeface="Arial" panose="020B0604020202020204" pitchFamily="34" charset="0"/>
              </a:defRPr>
            </a:lvl7pPr>
            <a:lvl8pPr marL="3429000" indent="-228600" defTabSz="947738" eaLnBrk="0" fontAlgn="base" hangingPunct="0">
              <a:spcBef>
                <a:spcPct val="0"/>
              </a:spcBef>
              <a:spcAft>
                <a:spcPct val="0"/>
              </a:spcAft>
              <a:defRPr sz="2000" b="1">
                <a:solidFill>
                  <a:schemeClr val="tx1"/>
                </a:solidFill>
                <a:latin typeface="Verdana" panose="020B0604030504040204" pitchFamily="34" charset="0"/>
                <a:cs typeface="Arial" panose="020B0604020202020204" pitchFamily="34" charset="0"/>
              </a:defRPr>
            </a:lvl8pPr>
            <a:lvl9pPr marL="3886200" indent="-228600" defTabSz="947738" eaLnBrk="0" fontAlgn="base" hangingPunct="0">
              <a:spcBef>
                <a:spcPct val="0"/>
              </a:spcBef>
              <a:spcAft>
                <a:spcPct val="0"/>
              </a:spcAft>
              <a:defRPr sz="2000" b="1">
                <a:solidFill>
                  <a:schemeClr val="tx1"/>
                </a:solidFill>
                <a:latin typeface="Verdana" panose="020B0604030504040204" pitchFamily="34" charset="0"/>
                <a:cs typeface="Arial" panose="020B0604020202020204" pitchFamily="34" charset="0"/>
              </a:defRPr>
            </a:lvl9pPr>
          </a:lstStyle>
          <a:p>
            <a:fld id="{D101E794-1B41-40D2-819F-1A224137F78D}" type="slidenum">
              <a:rPr lang="en-GB" altLang="en-US" sz="1200" b="0" smtClean="0">
                <a:latin typeface="Arial" panose="020B0604020202020204" pitchFamily="34" charset="0"/>
              </a:rPr>
              <a:pPr/>
              <a:t>18</a:t>
            </a:fld>
            <a:endParaRPr lang="en-GB" altLang="en-US" sz="1200" b="0" smtClean="0">
              <a:latin typeface="Arial" panose="020B0604020202020204" pitchFamily="34" charset="0"/>
            </a:endParaRPr>
          </a:p>
        </p:txBody>
      </p:sp>
    </p:spTree>
    <p:extLst>
      <p:ext uri="{BB962C8B-B14F-4D97-AF65-F5344CB8AC3E}">
        <p14:creationId xmlns:p14="http://schemas.microsoft.com/office/powerpoint/2010/main" val="4186222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pPr lvl="1"/>
            <a:r>
              <a:rPr lang="en-CA" altLang="en-US" dirty="0" smtClean="0">
                <a:cs typeface="Arial" panose="020B0604020202020204" pitchFamily="34" charset="0"/>
              </a:rPr>
              <a:t>Option</a:t>
            </a:r>
            <a:r>
              <a:rPr lang="en-CA" altLang="en-US" baseline="0" dirty="0" smtClean="0">
                <a:cs typeface="Arial" panose="020B0604020202020204" pitchFamily="34" charset="0"/>
              </a:rPr>
              <a:t> 1 for Mini-Assignment</a:t>
            </a:r>
            <a:endParaRPr lang="en-CA" altLang="en-US" dirty="0" smtClean="0">
              <a:cs typeface="Arial" panose="020B0604020202020204" pitchFamily="34" charset="0"/>
            </a:endParaRPr>
          </a:p>
          <a:p>
            <a:pPr lvl="1"/>
            <a:endParaRPr lang="en-CA" altLang="en-US" dirty="0" smtClean="0">
              <a:cs typeface="Arial" panose="020B0604020202020204" pitchFamily="34" charset="0"/>
            </a:endParaRPr>
          </a:p>
        </p:txBody>
      </p:sp>
      <p:sp>
        <p:nvSpPr>
          <p:cNvPr id="60420" name="Slide Number Placeholder 3"/>
          <p:cNvSpPr>
            <a:spLocks noGrp="1"/>
          </p:cNvSpPr>
          <p:nvPr>
            <p:ph type="sldNum" sz="quarter" idx="5"/>
          </p:nvPr>
        </p:nvSpPr>
        <p:spPr>
          <a:noFill/>
        </p:spPr>
        <p:txBody>
          <a:bodyPr/>
          <a:lstStyle>
            <a:lvl1pPr defTabSz="947738">
              <a:defRPr sz="2000" b="1">
                <a:solidFill>
                  <a:schemeClr val="tx1"/>
                </a:solidFill>
                <a:latin typeface="Verdana" panose="020B0604030504040204" pitchFamily="34" charset="0"/>
                <a:cs typeface="Arial" panose="020B0604020202020204" pitchFamily="34" charset="0"/>
              </a:defRPr>
            </a:lvl1pPr>
            <a:lvl2pPr marL="742950" indent="-285750" defTabSz="947738">
              <a:defRPr sz="2000" b="1">
                <a:solidFill>
                  <a:schemeClr val="tx1"/>
                </a:solidFill>
                <a:latin typeface="Verdana" panose="020B0604030504040204" pitchFamily="34" charset="0"/>
                <a:cs typeface="Arial" panose="020B0604020202020204" pitchFamily="34" charset="0"/>
              </a:defRPr>
            </a:lvl2pPr>
            <a:lvl3pPr marL="1143000" indent="-228600" defTabSz="947738">
              <a:defRPr sz="2000" b="1">
                <a:solidFill>
                  <a:schemeClr val="tx1"/>
                </a:solidFill>
                <a:latin typeface="Verdana" panose="020B0604030504040204" pitchFamily="34" charset="0"/>
                <a:cs typeface="Arial" panose="020B0604020202020204" pitchFamily="34" charset="0"/>
              </a:defRPr>
            </a:lvl3pPr>
            <a:lvl4pPr marL="1600200" indent="-228600" defTabSz="947738">
              <a:defRPr sz="2000" b="1">
                <a:solidFill>
                  <a:schemeClr val="tx1"/>
                </a:solidFill>
                <a:latin typeface="Verdana" panose="020B0604030504040204" pitchFamily="34" charset="0"/>
                <a:cs typeface="Arial" panose="020B0604020202020204" pitchFamily="34" charset="0"/>
              </a:defRPr>
            </a:lvl4pPr>
            <a:lvl5pPr marL="2057400" indent="-228600" defTabSz="947738">
              <a:defRPr sz="2000" b="1">
                <a:solidFill>
                  <a:schemeClr val="tx1"/>
                </a:solidFill>
                <a:latin typeface="Verdana" panose="020B0604030504040204" pitchFamily="34" charset="0"/>
                <a:cs typeface="Arial" panose="020B0604020202020204" pitchFamily="34" charset="0"/>
              </a:defRPr>
            </a:lvl5pPr>
            <a:lvl6pPr marL="2514600" indent="-228600" defTabSz="947738" eaLnBrk="0" fontAlgn="base" hangingPunct="0">
              <a:spcBef>
                <a:spcPct val="0"/>
              </a:spcBef>
              <a:spcAft>
                <a:spcPct val="0"/>
              </a:spcAft>
              <a:defRPr sz="2000" b="1">
                <a:solidFill>
                  <a:schemeClr val="tx1"/>
                </a:solidFill>
                <a:latin typeface="Verdana" panose="020B0604030504040204" pitchFamily="34" charset="0"/>
                <a:cs typeface="Arial" panose="020B0604020202020204" pitchFamily="34" charset="0"/>
              </a:defRPr>
            </a:lvl6pPr>
            <a:lvl7pPr marL="2971800" indent="-228600" defTabSz="947738" eaLnBrk="0" fontAlgn="base" hangingPunct="0">
              <a:spcBef>
                <a:spcPct val="0"/>
              </a:spcBef>
              <a:spcAft>
                <a:spcPct val="0"/>
              </a:spcAft>
              <a:defRPr sz="2000" b="1">
                <a:solidFill>
                  <a:schemeClr val="tx1"/>
                </a:solidFill>
                <a:latin typeface="Verdana" panose="020B0604030504040204" pitchFamily="34" charset="0"/>
                <a:cs typeface="Arial" panose="020B0604020202020204" pitchFamily="34" charset="0"/>
              </a:defRPr>
            </a:lvl7pPr>
            <a:lvl8pPr marL="3429000" indent="-228600" defTabSz="947738" eaLnBrk="0" fontAlgn="base" hangingPunct="0">
              <a:spcBef>
                <a:spcPct val="0"/>
              </a:spcBef>
              <a:spcAft>
                <a:spcPct val="0"/>
              </a:spcAft>
              <a:defRPr sz="2000" b="1">
                <a:solidFill>
                  <a:schemeClr val="tx1"/>
                </a:solidFill>
                <a:latin typeface="Verdana" panose="020B0604030504040204" pitchFamily="34" charset="0"/>
                <a:cs typeface="Arial" panose="020B0604020202020204" pitchFamily="34" charset="0"/>
              </a:defRPr>
            </a:lvl8pPr>
            <a:lvl9pPr marL="3886200" indent="-228600" defTabSz="947738" eaLnBrk="0" fontAlgn="base" hangingPunct="0">
              <a:spcBef>
                <a:spcPct val="0"/>
              </a:spcBef>
              <a:spcAft>
                <a:spcPct val="0"/>
              </a:spcAft>
              <a:defRPr sz="2000" b="1">
                <a:solidFill>
                  <a:schemeClr val="tx1"/>
                </a:solidFill>
                <a:latin typeface="Verdana" panose="020B0604030504040204" pitchFamily="34" charset="0"/>
                <a:cs typeface="Arial" panose="020B0604020202020204" pitchFamily="34" charset="0"/>
              </a:defRPr>
            </a:lvl9pPr>
          </a:lstStyle>
          <a:p>
            <a:fld id="{B06CBCBC-259A-4F2E-B7AC-C4B11C46D208}" type="slidenum">
              <a:rPr lang="en-GB" altLang="en-US" sz="1200" b="0" smtClean="0">
                <a:latin typeface="Arial" panose="020B0604020202020204" pitchFamily="34" charset="0"/>
              </a:rPr>
              <a:pPr/>
              <a:t>19</a:t>
            </a:fld>
            <a:endParaRPr lang="en-GB" altLang="en-US" sz="1200" b="0" smtClean="0">
              <a:latin typeface="Arial" panose="020B0604020202020204" pitchFamily="34" charset="0"/>
            </a:endParaRPr>
          </a:p>
        </p:txBody>
      </p:sp>
    </p:spTree>
    <p:extLst>
      <p:ext uri="{BB962C8B-B14F-4D97-AF65-F5344CB8AC3E}">
        <p14:creationId xmlns:p14="http://schemas.microsoft.com/office/powerpoint/2010/main" val="27175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E2824-C2A0-4931-BB32-60B24BDBB3CC}"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E2824-C2A0-4931-BB32-60B24BDBB3CC}"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7"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8831" y="6496050"/>
            <a:ext cx="158652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8"/>
          <p:cNvSpPr>
            <a:spLocks noChangeShapeType="1"/>
          </p:cNvSpPr>
          <p:nvPr/>
        </p:nvSpPr>
        <p:spPr bwMode="gray">
          <a:xfrm>
            <a:off x="0" y="6397625"/>
            <a:ext cx="12186139" cy="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SzPct val="80000"/>
              <a:buFont typeface="Verdana" panose="020B0604030504040204" pitchFamily="34" charset="0"/>
              <a:buNone/>
            </a:pPr>
            <a:endParaRPr lang="en-CA" sz="2000" b="1">
              <a:solidFill>
                <a:srgbClr val="FFFFFF"/>
              </a:solidFill>
            </a:endParaRPr>
          </a:p>
        </p:txBody>
      </p:sp>
      <p:sp>
        <p:nvSpPr>
          <p:cNvPr id="4" name="Rectangle 10"/>
          <p:cNvSpPr>
            <a:spLocks noChangeArrowheads="1"/>
          </p:cNvSpPr>
          <p:nvPr/>
        </p:nvSpPr>
        <p:spPr bwMode="gray">
          <a:xfrm>
            <a:off x="0" y="6397625"/>
            <a:ext cx="12193954" cy="457200"/>
          </a:xfrm>
          <a:prstGeom prst="rect">
            <a:avLst/>
          </a:prstGeom>
          <a:solidFill>
            <a:schemeClr val="tx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000" b="1">
                <a:solidFill>
                  <a:schemeClr val="tx1"/>
                </a:solidFill>
                <a:latin typeface="Verdana" panose="020B0604030504040204" pitchFamily="34" charset="0"/>
                <a:cs typeface="Arial" panose="020B0604020202020204" pitchFamily="34" charset="0"/>
              </a:defRPr>
            </a:lvl1pPr>
            <a:lvl2pPr marL="742950" indent="-285750" eaLnBrk="0" hangingPunct="0">
              <a:defRPr sz="2000" b="1">
                <a:solidFill>
                  <a:schemeClr val="tx1"/>
                </a:solidFill>
                <a:latin typeface="Verdana" panose="020B0604030504040204" pitchFamily="34" charset="0"/>
                <a:cs typeface="Arial" panose="020B0604020202020204" pitchFamily="34" charset="0"/>
              </a:defRPr>
            </a:lvl2pPr>
            <a:lvl3pPr marL="1143000" indent="-228600" eaLnBrk="0" hangingPunct="0">
              <a:defRPr sz="2000" b="1">
                <a:solidFill>
                  <a:schemeClr val="tx1"/>
                </a:solidFill>
                <a:latin typeface="Verdana" panose="020B0604030504040204" pitchFamily="34" charset="0"/>
                <a:cs typeface="Arial" panose="020B0604020202020204" pitchFamily="34" charset="0"/>
              </a:defRPr>
            </a:lvl3pPr>
            <a:lvl4pPr marL="1600200" indent="-228600" eaLnBrk="0" hangingPunct="0">
              <a:defRPr sz="2000" b="1">
                <a:solidFill>
                  <a:schemeClr val="tx1"/>
                </a:solidFill>
                <a:latin typeface="Verdana" panose="020B0604030504040204" pitchFamily="34" charset="0"/>
                <a:cs typeface="Arial" panose="020B0604020202020204" pitchFamily="34" charset="0"/>
              </a:defRPr>
            </a:lvl4pPr>
            <a:lvl5pPr marL="2057400" indent="-228600" eaLnBrk="0" hangingPunct="0">
              <a:defRPr sz="20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buSzPct val="80000"/>
              <a:buFont typeface="Verdana" panose="020B0604030504040204" pitchFamily="34" charset="0"/>
              <a:buNone/>
            </a:pPr>
            <a:endParaRPr lang="en-CA" altLang="en-US" sz="2000">
              <a:solidFill>
                <a:srgbClr val="FFFFFF"/>
              </a:solidFill>
            </a:endParaRPr>
          </a:p>
        </p:txBody>
      </p:sp>
      <p:pic>
        <p:nvPicPr>
          <p:cNvPr id="5" name="Picture 13" descr="Pearson_Strap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56351"/>
            <a:ext cx="234852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Pearson_Bound_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0231" y="6356351"/>
            <a:ext cx="2037861"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Always_Learning_Text_Green_RG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2262" y="2332038"/>
            <a:ext cx="8813799"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92020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0"/>
          <p:cNvSpPr>
            <a:spLocks noGrp="1" noChangeArrowheads="1"/>
          </p:cNvSpPr>
          <p:nvPr>
            <p:ph type="ftr" sz="quarter" idx="10"/>
          </p:nvPr>
        </p:nvSpPr>
        <p:spPr>
          <a:ln/>
        </p:spPr>
        <p:txBody>
          <a:bodyPr/>
          <a:lstStyle>
            <a:lvl1pPr>
              <a:defRPr/>
            </a:lvl1pPr>
          </a:lstStyle>
          <a:p>
            <a:pPr>
              <a:defRPr/>
            </a:pPr>
            <a:r>
              <a:rPr lang="en-GB" smtClean="0">
                <a:solidFill>
                  <a:srgbClr val="3D372E"/>
                </a:solidFill>
              </a:rPr>
              <a:t>Principles of Accounting, 4th edition</a:t>
            </a:r>
          </a:p>
          <a:p>
            <a:pPr>
              <a:defRPr/>
            </a:pPr>
            <a:endParaRPr lang="en-GB">
              <a:solidFill>
                <a:srgbClr val="3D372E"/>
              </a:solidFill>
            </a:endParaRPr>
          </a:p>
        </p:txBody>
      </p:sp>
      <p:sp>
        <p:nvSpPr>
          <p:cNvPr id="5" name="Rectangle 11"/>
          <p:cNvSpPr>
            <a:spLocks noGrp="1" noChangeArrowheads="1"/>
          </p:cNvSpPr>
          <p:nvPr>
            <p:ph type="sldNum" sz="quarter" idx="11"/>
          </p:nvPr>
        </p:nvSpPr>
        <p:spPr>
          <a:ln/>
        </p:spPr>
        <p:txBody>
          <a:bodyPr/>
          <a:lstStyle>
            <a:lvl1pPr>
              <a:defRPr/>
            </a:lvl1pPr>
          </a:lstStyle>
          <a:p>
            <a:fld id="{5D976DB4-2EB4-4E3A-871E-0E174EC5F433}" type="slidenum">
              <a:rPr lang="en-GB" altLang="en-US" smtClean="0">
                <a:solidFill>
                  <a:srgbClr val="3D372E"/>
                </a:solidFill>
              </a:rPr>
              <a:pPr/>
              <a:t>‹#›</a:t>
            </a:fld>
            <a:r>
              <a:rPr lang="en-GB" altLang="en-US" smtClean="0">
                <a:solidFill>
                  <a:srgbClr val="3D372E"/>
                </a:solidFill>
              </a:rPr>
              <a:t> </a:t>
            </a:r>
            <a:endParaRPr lang="en-GB" altLang="en-US">
              <a:solidFill>
                <a:srgbClr val="3D372E"/>
              </a:solidFill>
            </a:endParaRPr>
          </a:p>
        </p:txBody>
      </p:sp>
    </p:spTree>
    <p:extLst>
      <p:ext uri="{BB962C8B-B14F-4D97-AF65-F5344CB8AC3E}">
        <p14:creationId xmlns:p14="http://schemas.microsoft.com/office/powerpoint/2010/main" val="1483202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1"/>
            <a:ext cx="103632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en-GB" smtClean="0">
                <a:solidFill>
                  <a:srgbClr val="3D372E"/>
                </a:solidFill>
              </a:rPr>
              <a:t>Principles of Accounting, 4th edition</a:t>
            </a:r>
          </a:p>
          <a:p>
            <a:pPr>
              <a:defRPr/>
            </a:pPr>
            <a:endParaRPr lang="en-GB">
              <a:solidFill>
                <a:srgbClr val="3D372E"/>
              </a:solidFill>
            </a:endParaRPr>
          </a:p>
        </p:txBody>
      </p:sp>
      <p:sp>
        <p:nvSpPr>
          <p:cNvPr id="5" name="Rectangle 11"/>
          <p:cNvSpPr>
            <a:spLocks noGrp="1" noChangeArrowheads="1"/>
          </p:cNvSpPr>
          <p:nvPr>
            <p:ph type="sldNum" sz="quarter" idx="11"/>
          </p:nvPr>
        </p:nvSpPr>
        <p:spPr>
          <a:ln/>
        </p:spPr>
        <p:txBody>
          <a:bodyPr/>
          <a:lstStyle>
            <a:lvl1pPr>
              <a:defRPr/>
            </a:lvl1pPr>
          </a:lstStyle>
          <a:p>
            <a:fld id="{D6B160F9-1848-4F76-9C76-0D0ADF3FC256}" type="slidenum">
              <a:rPr lang="en-GB" altLang="en-US" smtClean="0">
                <a:solidFill>
                  <a:srgbClr val="3D372E"/>
                </a:solidFill>
              </a:rPr>
              <a:pPr/>
              <a:t>‹#›</a:t>
            </a:fld>
            <a:r>
              <a:rPr lang="en-GB" altLang="en-US" smtClean="0">
                <a:solidFill>
                  <a:srgbClr val="3D372E"/>
                </a:solidFill>
              </a:rPr>
              <a:t> </a:t>
            </a:r>
            <a:endParaRPr lang="en-GB" altLang="en-US">
              <a:solidFill>
                <a:srgbClr val="3D372E"/>
              </a:solidFill>
            </a:endParaRPr>
          </a:p>
        </p:txBody>
      </p:sp>
    </p:spTree>
    <p:extLst>
      <p:ext uri="{BB962C8B-B14F-4D97-AF65-F5344CB8AC3E}">
        <p14:creationId xmlns:p14="http://schemas.microsoft.com/office/powerpoint/2010/main" val="3642550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86509" y="1546226"/>
            <a:ext cx="5511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85877" y="1546226"/>
            <a:ext cx="55118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10"/>
          <p:cNvSpPr>
            <a:spLocks noGrp="1" noChangeArrowheads="1"/>
          </p:cNvSpPr>
          <p:nvPr>
            <p:ph type="ftr" sz="quarter" idx="10"/>
          </p:nvPr>
        </p:nvSpPr>
        <p:spPr>
          <a:ln/>
        </p:spPr>
        <p:txBody>
          <a:bodyPr/>
          <a:lstStyle>
            <a:lvl1pPr>
              <a:defRPr/>
            </a:lvl1pPr>
          </a:lstStyle>
          <a:p>
            <a:pPr>
              <a:defRPr/>
            </a:pPr>
            <a:r>
              <a:rPr lang="en-GB" smtClean="0">
                <a:solidFill>
                  <a:srgbClr val="3D372E"/>
                </a:solidFill>
              </a:rPr>
              <a:t>Principles of Accounting, 4th edition</a:t>
            </a:r>
          </a:p>
          <a:p>
            <a:pPr>
              <a:defRPr/>
            </a:pPr>
            <a:endParaRPr lang="en-GB">
              <a:solidFill>
                <a:srgbClr val="3D372E"/>
              </a:solidFill>
            </a:endParaRPr>
          </a:p>
        </p:txBody>
      </p:sp>
      <p:sp>
        <p:nvSpPr>
          <p:cNvPr id="6" name="Rectangle 11"/>
          <p:cNvSpPr>
            <a:spLocks noGrp="1" noChangeArrowheads="1"/>
          </p:cNvSpPr>
          <p:nvPr>
            <p:ph type="sldNum" sz="quarter" idx="11"/>
          </p:nvPr>
        </p:nvSpPr>
        <p:spPr>
          <a:ln/>
        </p:spPr>
        <p:txBody>
          <a:bodyPr/>
          <a:lstStyle>
            <a:lvl1pPr>
              <a:defRPr/>
            </a:lvl1pPr>
          </a:lstStyle>
          <a:p>
            <a:fld id="{E2CB5CA8-9750-4073-9774-2B0F7C716664}" type="slidenum">
              <a:rPr lang="en-GB" altLang="en-US" smtClean="0">
                <a:solidFill>
                  <a:srgbClr val="3D372E"/>
                </a:solidFill>
              </a:rPr>
              <a:pPr/>
              <a:t>‹#›</a:t>
            </a:fld>
            <a:r>
              <a:rPr lang="en-GB" altLang="en-US" smtClean="0">
                <a:solidFill>
                  <a:srgbClr val="3D372E"/>
                </a:solidFill>
              </a:rPr>
              <a:t> </a:t>
            </a:r>
            <a:endParaRPr lang="en-GB" altLang="en-US">
              <a:solidFill>
                <a:srgbClr val="3D372E"/>
              </a:solidFill>
            </a:endParaRPr>
          </a:p>
        </p:txBody>
      </p:sp>
    </p:spTree>
    <p:extLst>
      <p:ext uri="{BB962C8B-B14F-4D97-AF65-F5344CB8AC3E}">
        <p14:creationId xmlns:p14="http://schemas.microsoft.com/office/powerpoint/2010/main" val="958474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10"/>
          <p:cNvSpPr>
            <a:spLocks noGrp="1" noChangeArrowheads="1"/>
          </p:cNvSpPr>
          <p:nvPr>
            <p:ph type="ftr" sz="quarter" idx="10"/>
          </p:nvPr>
        </p:nvSpPr>
        <p:spPr>
          <a:ln/>
        </p:spPr>
        <p:txBody>
          <a:bodyPr/>
          <a:lstStyle>
            <a:lvl1pPr>
              <a:defRPr/>
            </a:lvl1pPr>
          </a:lstStyle>
          <a:p>
            <a:pPr>
              <a:defRPr/>
            </a:pPr>
            <a:r>
              <a:rPr lang="en-GB" smtClean="0">
                <a:solidFill>
                  <a:srgbClr val="3D372E"/>
                </a:solidFill>
              </a:rPr>
              <a:t>Principles of Accounting, 4th edition</a:t>
            </a:r>
          </a:p>
          <a:p>
            <a:pPr>
              <a:defRPr/>
            </a:pPr>
            <a:endParaRPr lang="en-GB">
              <a:solidFill>
                <a:srgbClr val="3D372E"/>
              </a:solidFill>
            </a:endParaRPr>
          </a:p>
        </p:txBody>
      </p:sp>
      <p:sp>
        <p:nvSpPr>
          <p:cNvPr id="8" name="Rectangle 11"/>
          <p:cNvSpPr>
            <a:spLocks noGrp="1" noChangeArrowheads="1"/>
          </p:cNvSpPr>
          <p:nvPr>
            <p:ph type="sldNum" sz="quarter" idx="11"/>
          </p:nvPr>
        </p:nvSpPr>
        <p:spPr>
          <a:ln/>
        </p:spPr>
        <p:txBody>
          <a:bodyPr/>
          <a:lstStyle>
            <a:lvl1pPr>
              <a:defRPr/>
            </a:lvl1pPr>
          </a:lstStyle>
          <a:p>
            <a:fld id="{03DD097C-F735-41AE-B3AB-F0F588C5967A}" type="slidenum">
              <a:rPr lang="en-GB" altLang="en-US" smtClean="0">
                <a:solidFill>
                  <a:srgbClr val="3D372E"/>
                </a:solidFill>
              </a:rPr>
              <a:pPr/>
              <a:t>‹#›</a:t>
            </a:fld>
            <a:r>
              <a:rPr lang="en-GB" altLang="en-US" smtClean="0">
                <a:solidFill>
                  <a:srgbClr val="3D372E"/>
                </a:solidFill>
              </a:rPr>
              <a:t> </a:t>
            </a:r>
            <a:endParaRPr lang="en-GB" altLang="en-US">
              <a:solidFill>
                <a:srgbClr val="3D372E"/>
              </a:solidFill>
            </a:endParaRPr>
          </a:p>
        </p:txBody>
      </p:sp>
    </p:spTree>
    <p:extLst>
      <p:ext uri="{BB962C8B-B14F-4D97-AF65-F5344CB8AC3E}">
        <p14:creationId xmlns:p14="http://schemas.microsoft.com/office/powerpoint/2010/main" val="2446879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10"/>
          <p:cNvSpPr>
            <a:spLocks noGrp="1" noChangeArrowheads="1"/>
          </p:cNvSpPr>
          <p:nvPr>
            <p:ph type="ftr" sz="quarter" idx="10"/>
          </p:nvPr>
        </p:nvSpPr>
        <p:spPr>
          <a:ln/>
        </p:spPr>
        <p:txBody>
          <a:bodyPr/>
          <a:lstStyle>
            <a:lvl1pPr>
              <a:defRPr/>
            </a:lvl1pPr>
          </a:lstStyle>
          <a:p>
            <a:pPr>
              <a:defRPr/>
            </a:pPr>
            <a:r>
              <a:rPr lang="en-GB" smtClean="0">
                <a:solidFill>
                  <a:srgbClr val="3D372E"/>
                </a:solidFill>
              </a:rPr>
              <a:t>Principles of Accounting, 4th edition</a:t>
            </a:r>
          </a:p>
          <a:p>
            <a:pPr>
              <a:defRPr/>
            </a:pPr>
            <a:endParaRPr lang="en-GB">
              <a:solidFill>
                <a:srgbClr val="3D372E"/>
              </a:solidFill>
            </a:endParaRPr>
          </a:p>
        </p:txBody>
      </p:sp>
      <p:sp>
        <p:nvSpPr>
          <p:cNvPr id="4" name="Rectangle 11"/>
          <p:cNvSpPr>
            <a:spLocks noGrp="1" noChangeArrowheads="1"/>
          </p:cNvSpPr>
          <p:nvPr>
            <p:ph type="sldNum" sz="quarter" idx="11"/>
          </p:nvPr>
        </p:nvSpPr>
        <p:spPr>
          <a:ln/>
        </p:spPr>
        <p:txBody>
          <a:bodyPr/>
          <a:lstStyle>
            <a:lvl1pPr>
              <a:defRPr/>
            </a:lvl1pPr>
          </a:lstStyle>
          <a:p>
            <a:fld id="{8BD2488F-113A-4DCE-884D-5A8158F9C1F5}" type="slidenum">
              <a:rPr lang="en-GB" altLang="en-US" smtClean="0">
                <a:solidFill>
                  <a:srgbClr val="3D372E"/>
                </a:solidFill>
              </a:rPr>
              <a:pPr/>
              <a:t>‹#›</a:t>
            </a:fld>
            <a:r>
              <a:rPr lang="en-GB" altLang="en-US" smtClean="0">
                <a:solidFill>
                  <a:srgbClr val="3D372E"/>
                </a:solidFill>
              </a:rPr>
              <a:t> </a:t>
            </a:r>
            <a:endParaRPr lang="en-GB" altLang="en-US">
              <a:solidFill>
                <a:srgbClr val="3D372E"/>
              </a:solidFill>
            </a:endParaRPr>
          </a:p>
        </p:txBody>
      </p:sp>
    </p:spTree>
    <p:extLst>
      <p:ext uri="{BB962C8B-B14F-4D97-AF65-F5344CB8AC3E}">
        <p14:creationId xmlns:p14="http://schemas.microsoft.com/office/powerpoint/2010/main" val="3458690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GB" smtClean="0">
                <a:solidFill>
                  <a:srgbClr val="3D372E"/>
                </a:solidFill>
              </a:rPr>
              <a:t>Principles of Accounting, 4th edition</a:t>
            </a:r>
          </a:p>
          <a:p>
            <a:pPr>
              <a:defRPr/>
            </a:pPr>
            <a:endParaRPr lang="en-GB">
              <a:solidFill>
                <a:srgbClr val="3D372E"/>
              </a:solidFill>
            </a:endParaRPr>
          </a:p>
        </p:txBody>
      </p:sp>
      <p:sp>
        <p:nvSpPr>
          <p:cNvPr id="3" name="Rectangle 11"/>
          <p:cNvSpPr>
            <a:spLocks noGrp="1" noChangeArrowheads="1"/>
          </p:cNvSpPr>
          <p:nvPr>
            <p:ph type="sldNum" sz="quarter" idx="11"/>
          </p:nvPr>
        </p:nvSpPr>
        <p:spPr>
          <a:ln/>
        </p:spPr>
        <p:txBody>
          <a:bodyPr/>
          <a:lstStyle>
            <a:lvl1pPr>
              <a:defRPr/>
            </a:lvl1pPr>
          </a:lstStyle>
          <a:p>
            <a:fld id="{D3629CF2-04AE-434D-833E-9A72CFF70A59}" type="slidenum">
              <a:rPr lang="en-GB" altLang="en-US" smtClean="0">
                <a:solidFill>
                  <a:srgbClr val="3D372E"/>
                </a:solidFill>
              </a:rPr>
              <a:pPr/>
              <a:t>‹#›</a:t>
            </a:fld>
            <a:r>
              <a:rPr lang="en-GB" altLang="en-US" smtClean="0">
                <a:solidFill>
                  <a:srgbClr val="3D372E"/>
                </a:solidFill>
              </a:rPr>
              <a:t> </a:t>
            </a:r>
            <a:endParaRPr lang="en-GB" altLang="en-US">
              <a:solidFill>
                <a:srgbClr val="3D372E"/>
              </a:solidFill>
            </a:endParaRPr>
          </a:p>
        </p:txBody>
      </p:sp>
    </p:spTree>
    <p:extLst>
      <p:ext uri="{BB962C8B-B14F-4D97-AF65-F5344CB8AC3E}">
        <p14:creationId xmlns:p14="http://schemas.microsoft.com/office/powerpoint/2010/main" val="3270993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247"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GB" smtClean="0">
                <a:solidFill>
                  <a:srgbClr val="3D372E"/>
                </a:solidFill>
              </a:rPr>
              <a:t>Principles of Accounting, 4th edition</a:t>
            </a:r>
          </a:p>
          <a:p>
            <a:pPr>
              <a:defRPr/>
            </a:pPr>
            <a:endParaRPr lang="en-GB">
              <a:solidFill>
                <a:srgbClr val="3D372E"/>
              </a:solidFill>
            </a:endParaRPr>
          </a:p>
        </p:txBody>
      </p:sp>
      <p:sp>
        <p:nvSpPr>
          <p:cNvPr id="6" name="Rectangle 11"/>
          <p:cNvSpPr>
            <a:spLocks noGrp="1" noChangeArrowheads="1"/>
          </p:cNvSpPr>
          <p:nvPr>
            <p:ph type="sldNum" sz="quarter" idx="11"/>
          </p:nvPr>
        </p:nvSpPr>
        <p:spPr>
          <a:ln/>
        </p:spPr>
        <p:txBody>
          <a:bodyPr/>
          <a:lstStyle>
            <a:lvl1pPr>
              <a:defRPr/>
            </a:lvl1pPr>
          </a:lstStyle>
          <a:p>
            <a:fld id="{3CADC00F-2838-42ED-BA01-45AFE5D96254}" type="slidenum">
              <a:rPr lang="en-GB" altLang="en-US" smtClean="0">
                <a:solidFill>
                  <a:srgbClr val="3D372E"/>
                </a:solidFill>
              </a:rPr>
              <a:pPr/>
              <a:t>‹#›</a:t>
            </a:fld>
            <a:r>
              <a:rPr lang="en-GB" altLang="en-US" smtClean="0">
                <a:solidFill>
                  <a:srgbClr val="3D372E"/>
                </a:solidFill>
              </a:rPr>
              <a:t> </a:t>
            </a:r>
            <a:endParaRPr lang="en-GB" altLang="en-US">
              <a:solidFill>
                <a:srgbClr val="3D372E"/>
              </a:solidFill>
            </a:endParaRPr>
          </a:p>
        </p:txBody>
      </p:sp>
    </p:spTree>
    <p:extLst>
      <p:ext uri="{BB962C8B-B14F-4D97-AF65-F5344CB8AC3E}">
        <p14:creationId xmlns:p14="http://schemas.microsoft.com/office/powerpoint/2010/main" val="1810091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E2824-C2A0-4931-BB32-60B24BDBB3CC}"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4" y="4800600"/>
            <a:ext cx="73152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GB" smtClean="0">
                <a:solidFill>
                  <a:srgbClr val="3D372E"/>
                </a:solidFill>
              </a:rPr>
              <a:t>Principles of Accounting, 4th edition</a:t>
            </a:r>
          </a:p>
          <a:p>
            <a:pPr>
              <a:defRPr/>
            </a:pPr>
            <a:endParaRPr lang="en-GB">
              <a:solidFill>
                <a:srgbClr val="3D372E"/>
              </a:solidFill>
            </a:endParaRPr>
          </a:p>
        </p:txBody>
      </p:sp>
      <p:sp>
        <p:nvSpPr>
          <p:cNvPr id="6" name="Rectangle 11"/>
          <p:cNvSpPr>
            <a:spLocks noGrp="1" noChangeArrowheads="1"/>
          </p:cNvSpPr>
          <p:nvPr>
            <p:ph type="sldNum" sz="quarter" idx="11"/>
          </p:nvPr>
        </p:nvSpPr>
        <p:spPr>
          <a:ln/>
        </p:spPr>
        <p:txBody>
          <a:bodyPr/>
          <a:lstStyle>
            <a:lvl1pPr>
              <a:defRPr/>
            </a:lvl1pPr>
          </a:lstStyle>
          <a:p>
            <a:fld id="{78FC22A3-D4A5-48DA-862A-03A7F1A192F0}" type="slidenum">
              <a:rPr lang="en-GB" altLang="en-US" smtClean="0">
                <a:solidFill>
                  <a:srgbClr val="3D372E"/>
                </a:solidFill>
              </a:rPr>
              <a:pPr/>
              <a:t>‹#›</a:t>
            </a:fld>
            <a:r>
              <a:rPr lang="en-GB" altLang="en-US" smtClean="0">
                <a:solidFill>
                  <a:srgbClr val="3D372E"/>
                </a:solidFill>
              </a:rPr>
              <a:t> </a:t>
            </a:r>
            <a:endParaRPr lang="en-GB" altLang="en-US">
              <a:solidFill>
                <a:srgbClr val="3D372E"/>
              </a:solidFill>
            </a:endParaRPr>
          </a:p>
        </p:txBody>
      </p:sp>
    </p:spTree>
    <p:extLst>
      <p:ext uri="{BB962C8B-B14F-4D97-AF65-F5344CB8AC3E}">
        <p14:creationId xmlns:p14="http://schemas.microsoft.com/office/powerpoint/2010/main" val="4041916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0"/>
          <p:cNvSpPr>
            <a:spLocks noGrp="1" noChangeArrowheads="1"/>
          </p:cNvSpPr>
          <p:nvPr>
            <p:ph type="ftr" sz="quarter" idx="10"/>
          </p:nvPr>
        </p:nvSpPr>
        <p:spPr>
          <a:ln/>
        </p:spPr>
        <p:txBody>
          <a:bodyPr/>
          <a:lstStyle>
            <a:lvl1pPr>
              <a:defRPr/>
            </a:lvl1pPr>
          </a:lstStyle>
          <a:p>
            <a:pPr>
              <a:defRPr/>
            </a:pPr>
            <a:r>
              <a:rPr lang="en-GB" smtClean="0">
                <a:solidFill>
                  <a:srgbClr val="3D372E"/>
                </a:solidFill>
              </a:rPr>
              <a:t>Principles of Accounting, 4th edition</a:t>
            </a:r>
          </a:p>
          <a:p>
            <a:pPr>
              <a:defRPr/>
            </a:pPr>
            <a:endParaRPr lang="en-GB">
              <a:solidFill>
                <a:srgbClr val="3D372E"/>
              </a:solidFill>
            </a:endParaRPr>
          </a:p>
        </p:txBody>
      </p:sp>
      <p:sp>
        <p:nvSpPr>
          <p:cNvPr id="5" name="Rectangle 11"/>
          <p:cNvSpPr>
            <a:spLocks noGrp="1" noChangeArrowheads="1"/>
          </p:cNvSpPr>
          <p:nvPr>
            <p:ph type="sldNum" sz="quarter" idx="11"/>
          </p:nvPr>
        </p:nvSpPr>
        <p:spPr>
          <a:ln/>
        </p:spPr>
        <p:txBody>
          <a:bodyPr/>
          <a:lstStyle>
            <a:lvl1pPr>
              <a:defRPr/>
            </a:lvl1pPr>
          </a:lstStyle>
          <a:p>
            <a:fld id="{C664F6CA-60E7-4A8D-8049-F8BD86E6A618}" type="slidenum">
              <a:rPr lang="en-GB" altLang="en-US" smtClean="0">
                <a:solidFill>
                  <a:srgbClr val="3D372E"/>
                </a:solidFill>
              </a:rPr>
              <a:pPr/>
              <a:t>‹#›</a:t>
            </a:fld>
            <a:r>
              <a:rPr lang="en-GB" altLang="en-US" smtClean="0">
                <a:solidFill>
                  <a:srgbClr val="3D372E"/>
                </a:solidFill>
              </a:rPr>
              <a:t> </a:t>
            </a:r>
            <a:endParaRPr lang="en-GB" altLang="en-US">
              <a:solidFill>
                <a:srgbClr val="3D372E"/>
              </a:solidFill>
            </a:endParaRPr>
          </a:p>
        </p:txBody>
      </p:sp>
    </p:spTree>
    <p:extLst>
      <p:ext uri="{BB962C8B-B14F-4D97-AF65-F5344CB8AC3E}">
        <p14:creationId xmlns:p14="http://schemas.microsoft.com/office/powerpoint/2010/main" val="2470917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5863" y="395288"/>
            <a:ext cx="2801815" cy="56769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86508" y="395288"/>
            <a:ext cx="8221785"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0"/>
          <p:cNvSpPr>
            <a:spLocks noGrp="1" noChangeArrowheads="1"/>
          </p:cNvSpPr>
          <p:nvPr>
            <p:ph type="ftr" sz="quarter" idx="10"/>
          </p:nvPr>
        </p:nvSpPr>
        <p:spPr>
          <a:ln/>
        </p:spPr>
        <p:txBody>
          <a:bodyPr/>
          <a:lstStyle>
            <a:lvl1pPr>
              <a:defRPr/>
            </a:lvl1pPr>
          </a:lstStyle>
          <a:p>
            <a:pPr>
              <a:defRPr/>
            </a:pPr>
            <a:r>
              <a:rPr lang="en-GB" smtClean="0">
                <a:solidFill>
                  <a:srgbClr val="3D372E"/>
                </a:solidFill>
              </a:rPr>
              <a:t>Principles of Accounting, 4th edition</a:t>
            </a:r>
          </a:p>
          <a:p>
            <a:pPr>
              <a:defRPr/>
            </a:pPr>
            <a:endParaRPr lang="en-GB">
              <a:solidFill>
                <a:srgbClr val="3D372E"/>
              </a:solidFill>
            </a:endParaRPr>
          </a:p>
        </p:txBody>
      </p:sp>
      <p:sp>
        <p:nvSpPr>
          <p:cNvPr id="5" name="Rectangle 11"/>
          <p:cNvSpPr>
            <a:spLocks noGrp="1" noChangeArrowheads="1"/>
          </p:cNvSpPr>
          <p:nvPr>
            <p:ph type="sldNum" sz="quarter" idx="11"/>
          </p:nvPr>
        </p:nvSpPr>
        <p:spPr>
          <a:ln/>
        </p:spPr>
        <p:txBody>
          <a:bodyPr/>
          <a:lstStyle>
            <a:lvl1pPr>
              <a:defRPr/>
            </a:lvl1pPr>
          </a:lstStyle>
          <a:p>
            <a:fld id="{5B0CF966-DD5A-4EAF-8E58-0146692BE538}" type="slidenum">
              <a:rPr lang="en-GB" altLang="en-US" smtClean="0">
                <a:solidFill>
                  <a:srgbClr val="3D372E"/>
                </a:solidFill>
              </a:rPr>
              <a:pPr/>
              <a:t>‹#›</a:t>
            </a:fld>
            <a:r>
              <a:rPr lang="en-GB" altLang="en-US" smtClean="0">
                <a:solidFill>
                  <a:srgbClr val="3D372E"/>
                </a:solidFill>
              </a:rPr>
              <a:t> </a:t>
            </a:r>
            <a:endParaRPr lang="en-GB" altLang="en-US">
              <a:solidFill>
                <a:srgbClr val="3D372E"/>
              </a:solidFill>
            </a:endParaRPr>
          </a:p>
        </p:txBody>
      </p:sp>
    </p:spTree>
    <p:extLst>
      <p:ext uri="{BB962C8B-B14F-4D97-AF65-F5344CB8AC3E}">
        <p14:creationId xmlns:p14="http://schemas.microsoft.com/office/powerpoint/2010/main" val="3457420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SzPct val="80000"/>
              <a:buFont typeface="Verdana" panose="020B0604030504040204" pitchFamily="34" charset="0"/>
              <a:buNone/>
            </a:pPr>
            <a:endParaRPr lang="en-US" sz="1625" b="1">
              <a:solidFill>
                <a:srgbClr val="3D372E"/>
              </a:solidFill>
            </a:endParaRPr>
          </a:p>
        </p:txBody>
      </p:sp>
      <p:sp>
        <p:nvSpPr>
          <p:cNvPr id="2" name="Title 1"/>
          <p:cNvSpPr>
            <a:spLocks noGrp="1"/>
          </p:cNvSpPr>
          <p:nvPr>
            <p:ph type="ctrTitle"/>
          </p:nvPr>
        </p:nvSpPr>
        <p:spPr>
          <a:xfrm>
            <a:off x="838202" y="4114800"/>
            <a:ext cx="10515598" cy="1158446"/>
          </a:xfrm>
        </p:spPr>
        <p:txBody>
          <a:bodyPr anchor="b">
            <a:normAutofit/>
          </a:bodyPr>
          <a:lstStyle>
            <a:lvl1pPr algn="l">
              <a:defRPr sz="4225">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2" y="5338170"/>
            <a:ext cx="10515598" cy="474836"/>
          </a:xfrm>
        </p:spPr>
        <p:txBody>
          <a:bodyPr/>
          <a:lstStyle>
            <a:lvl1pPr marL="0" indent="0" algn="l">
              <a:spcBef>
                <a:spcPts val="0"/>
              </a:spcBef>
              <a:buNone/>
              <a:defRPr sz="1950">
                <a:solidFill>
                  <a:schemeClr val="accent1"/>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smtClean="0"/>
              <a:t>Click to edit Master subtitle style</a:t>
            </a:r>
            <a:endParaRPr lang="en-US"/>
          </a:p>
        </p:txBody>
      </p:sp>
    </p:spTree>
    <p:extLst>
      <p:ext uri="{BB962C8B-B14F-4D97-AF65-F5344CB8AC3E}">
        <p14:creationId xmlns:p14="http://schemas.microsoft.com/office/powerpoint/2010/main" val="105525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7"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8831" y="6496050"/>
            <a:ext cx="158652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8"/>
          <p:cNvSpPr>
            <a:spLocks noChangeShapeType="1"/>
          </p:cNvSpPr>
          <p:nvPr/>
        </p:nvSpPr>
        <p:spPr bwMode="gray">
          <a:xfrm>
            <a:off x="0" y="6397625"/>
            <a:ext cx="12186139" cy="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SzPct val="80000"/>
              <a:buFont typeface="Verdana" panose="020B0604030504040204" pitchFamily="34" charset="0"/>
              <a:buNone/>
            </a:pPr>
            <a:endParaRPr lang="en-CA" sz="2000" b="1">
              <a:solidFill>
                <a:srgbClr val="FFFFFF"/>
              </a:solidFill>
            </a:endParaRPr>
          </a:p>
        </p:txBody>
      </p:sp>
      <p:sp>
        <p:nvSpPr>
          <p:cNvPr id="4" name="Rectangle 10"/>
          <p:cNvSpPr>
            <a:spLocks noChangeArrowheads="1"/>
          </p:cNvSpPr>
          <p:nvPr/>
        </p:nvSpPr>
        <p:spPr bwMode="gray">
          <a:xfrm>
            <a:off x="0" y="6397625"/>
            <a:ext cx="12193954" cy="457200"/>
          </a:xfrm>
          <a:prstGeom prst="rect">
            <a:avLst/>
          </a:prstGeom>
          <a:solidFill>
            <a:schemeClr val="tx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000" b="1">
                <a:solidFill>
                  <a:schemeClr val="tx1"/>
                </a:solidFill>
                <a:latin typeface="Verdana" panose="020B0604030504040204" pitchFamily="34" charset="0"/>
                <a:cs typeface="Arial" panose="020B0604020202020204" pitchFamily="34" charset="0"/>
              </a:defRPr>
            </a:lvl1pPr>
            <a:lvl2pPr marL="742950" indent="-285750" eaLnBrk="0" hangingPunct="0">
              <a:defRPr sz="2000" b="1">
                <a:solidFill>
                  <a:schemeClr val="tx1"/>
                </a:solidFill>
                <a:latin typeface="Verdana" panose="020B0604030504040204" pitchFamily="34" charset="0"/>
                <a:cs typeface="Arial" panose="020B0604020202020204" pitchFamily="34" charset="0"/>
              </a:defRPr>
            </a:lvl2pPr>
            <a:lvl3pPr marL="1143000" indent="-228600" eaLnBrk="0" hangingPunct="0">
              <a:defRPr sz="2000" b="1">
                <a:solidFill>
                  <a:schemeClr val="tx1"/>
                </a:solidFill>
                <a:latin typeface="Verdana" panose="020B0604030504040204" pitchFamily="34" charset="0"/>
                <a:cs typeface="Arial" panose="020B0604020202020204" pitchFamily="34" charset="0"/>
              </a:defRPr>
            </a:lvl3pPr>
            <a:lvl4pPr marL="1600200" indent="-228600" eaLnBrk="0" hangingPunct="0">
              <a:defRPr sz="2000" b="1">
                <a:solidFill>
                  <a:schemeClr val="tx1"/>
                </a:solidFill>
                <a:latin typeface="Verdana" panose="020B0604030504040204" pitchFamily="34" charset="0"/>
                <a:cs typeface="Arial" panose="020B0604020202020204" pitchFamily="34" charset="0"/>
              </a:defRPr>
            </a:lvl4pPr>
            <a:lvl5pPr marL="2057400" indent="-228600" eaLnBrk="0" hangingPunct="0">
              <a:defRPr sz="20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buSzPct val="80000"/>
              <a:buFont typeface="Verdana" panose="020B0604030504040204" pitchFamily="34" charset="0"/>
              <a:buNone/>
            </a:pPr>
            <a:endParaRPr lang="en-CA" altLang="en-US" sz="2000">
              <a:solidFill>
                <a:srgbClr val="FFFFFF"/>
              </a:solidFill>
            </a:endParaRPr>
          </a:p>
        </p:txBody>
      </p:sp>
      <p:pic>
        <p:nvPicPr>
          <p:cNvPr id="5" name="Picture 13" descr="Pearson_Strap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56351"/>
            <a:ext cx="234852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Pearson_Bound_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0231" y="6356351"/>
            <a:ext cx="2037861"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Always_Learning_Text_Green_RG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2262" y="2332038"/>
            <a:ext cx="8813799"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992423"/>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0"/>
          <p:cNvSpPr>
            <a:spLocks noGrp="1" noChangeArrowheads="1"/>
          </p:cNvSpPr>
          <p:nvPr>
            <p:ph type="ftr" sz="quarter" idx="10"/>
          </p:nvPr>
        </p:nvSpPr>
        <p:spPr>
          <a:ln/>
        </p:spPr>
        <p:txBody>
          <a:bodyPr/>
          <a:lstStyle>
            <a:lvl1pPr>
              <a:defRPr/>
            </a:lvl1pPr>
          </a:lstStyle>
          <a:p>
            <a:pPr>
              <a:defRPr/>
            </a:pPr>
            <a:r>
              <a:rPr lang="en-GB" smtClean="0">
                <a:solidFill>
                  <a:srgbClr val="3D372E"/>
                </a:solidFill>
              </a:rPr>
              <a:t>Principles of Accounting, 4th edition</a:t>
            </a:r>
          </a:p>
          <a:p>
            <a:pPr>
              <a:defRPr/>
            </a:pPr>
            <a:endParaRPr lang="en-GB">
              <a:solidFill>
                <a:srgbClr val="3D372E"/>
              </a:solidFill>
            </a:endParaRPr>
          </a:p>
        </p:txBody>
      </p:sp>
      <p:sp>
        <p:nvSpPr>
          <p:cNvPr id="5" name="Rectangle 11"/>
          <p:cNvSpPr>
            <a:spLocks noGrp="1" noChangeArrowheads="1"/>
          </p:cNvSpPr>
          <p:nvPr>
            <p:ph type="sldNum" sz="quarter" idx="11"/>
          </p:nvPr>
        </p:nvSpPr>
        <p:spPr>
          <a:ln/>
        </p:spPr>
        <p:txBody>
          <a:bodyPr/>
          <a:lstStyle>
            <a:lvl1pPr>
              <a:defRPr/>
            </a:lvl1pPr>
          </a:lstStyle>
          <a:p>
            <a:fld id="{5D976DB4-2EB4-4E3A-871E-0E174EC5F433}" type="slidenum">
              <a:rPr lang="en-GB" altLang="en-US" smtClean="0">
                <a:solidFill>
                  <a:srgbClr val="3D372E"/>
                </a:solidFill>
              </a:rPr>
              <a:pPr/>
              <a:t>‹#›</a:t>
            </a:fld>
            <a:r>
              <a:rPr lang="en-GB" altLang="en-US" smtClean="0">
                <a:solidFill>
                  <a:srgbClr val="3D372E"/>
                </a:solidFill>
              </a:rPr>
              <a:t> </a:t>
            </a:r>
            <a:endParaRPr lang="en-GB" altLang="en-US">
              <a:solidFill>
                <a:srgbClr val="3D372E"/>
              </a:solidFill>
            </a:endParaRPr>
          </a:p>
        </p:txBody>
      </p:sp>
    </p:spTree>
    <p:extLst>
      <p:ext uri="{BB962C8B-B14F-4D97-AF65-F5344CB8AC3E}">
        <p14:creationId xmlns:p14="http://schemas.microsoft.com/office/powerpoint/2010/main" val="2029735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1"/>
            <a:ext cx="103632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en-GB" smtClean="0">
                <a:solidFill>
                  <a:srgbClr val="3D372E"/>
                </a:solidFill>
              </a:rPr>
              <a:t>Principles of Accounting, 4th edition</a:t>
            </a:r>
          </a:p>
          <a:p>
            <a:pPr>
              <a:defRPr/>
            </a:pPr>
            <a:endParaRPr lang="en-GB">
              <a:solidFill>
                <a:srgbClr val="3D372E"/>
              </a:solidFill>
            </a:endParaRPr>
          </a:p>
        </p:txBody>
      </p:sp>
      <p:sp>
        <p:nvSpPr>
          <p:cNvPr id="5" name="Rectangle 11"/>
          <p:cNvSpPr>
            <a:spLocks noGrp="1" noChangeArrowheads="1"/>
          </p:cNvSpPr>
          <p:nvPr>
            <p:ph type="sldNum" sz="quarter" idx="11"/>
          </p:nvPr>
        </p:nvSpPr>
        <p:spPr>
          <a:ln/>
        </p:spPr>
        <p:txBody>
          <a:bodyPr/>
          <a:lstStyle>
            <a:lvl1pPr>
              <a:defRPr/>
            </a:lvl1pPr>
          </a:lstStyle>
          <a:p>
            <a:fld id="{D6B160F9-1848-4F76-9C76-0D0ADF3FC256}" type="slidenum">
              <a:rPr lang="en-GB" altLang="en-US" smtClean="0">
                <a:solidFill>
                  <a:srgbClr val="3D372E"/>
                </a:solidFill>
              </a:rPr>
              <a:pPr/>
              <a:t>‹#›</a:t>
            </a:fld>
            <a:r>
              <a:rPr lang="en-GB" altLang="en-US" smtClean="0">
                <a:solidFill>
                  <a:srgbClr val="3D372E"/>
                </a:solidFill>
              </a:rPr>
              <a:t> </a:t>
            </a:r>
            <a:endParaRPr lang="en-GB" altLang="en-US">
              <a:solidFill>
                <a:srgbClr val="3D372E"/>
              </a:solidFill>
            </a:endParaRPr>
          </a:p>
        </p:txBody>
      </p:sp>
    </p:spTree>
    <p:extLst>
      <p:ext uri="{BB962C8B-B14F-4D97-AF65-F5344CB8AC3E}">
        <p14:creationId xmlns:p14="http://schemas.microsoft.com/office/powerpoint/2010/main" val="2797179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86509" y="1546226"/>
            <a:ext cx="5511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85877" y="1546226"/>
            <a:ext cx="55118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10"/>
          <p:cNvSpPr>
            <a:spLocks noGrp="1" noChangeArrowheads="1"/>
          </p:cNvSpPr>
          <p:nvPr>
            <p:ph type="ftr" sz="quarter" idx="10"/>
          </p:nvPr>
        </p:nvSpPr>
        <p:spPr>
          <a:ln/>
        </p:spPr>
        <p:txBody>
          <a:bodyPr/>
          <a:lstStyle>
            <a:lvl1pPr>
              <a:defRPr/>
            </a:lvl1pPr>
          </a:lstStyle>
          <a:p>
            <a:pPr>
              <a:defRPr/>
            </a:pPr>
            <a:r>
              <a:rPr lang="en-GB" smtClean="0">
                <a:solidFill>
                  <a:srgbClr val="3D372E"/>
                </a:solidFill>
              </a:rPr>
              <a:t>Principles of Accounting, 4th edition</a:t>
            </a:r>
          </a:p>
          <a:p>
            <a:pPr>
              <a:defRPr/>
            </a:pPr>
            <a:endParaRPr lang="en-GB">
              <a:solidFill>
                <a:srgbClr val="3D372E"/>
              </a:solidFill>
            </a:endParaRPr>
          </a:p>
        </p:txBody>
      </p:sp>
      <p:sp>
        <p:nvSpPr>
          <p:cNvPr id="6" name="Rectangle 11"/>
          <p:cNvSpPr>
            <a:spLocks noGrp="1" noChangeArrowheads="1"/>
          </p:cNvSpPr>
          <p:nvPr>
            <p:ph type="sldNum" sz="quarter" idx="11"/>
          </p:nvPr>
        </p:nvSpPr>
        <p:spPr>
          <a:ln/>
        </p:spPr>
        <p:txBody>
          <a:bodyPr/>
          <a:lstStyle>
            <a:lvl1pPr>
              <a:defRPr/>
            </a:lvl1pPr>
          </a:lstStyle>
          <a:p>
            <a:fld id="{E2CB5CA8-9750-4073-9774-2B0F7C716664}" type="slidenum">
              <a:rPr lang="en-GB" altLang="en-US" smtClean="0">
                <a:solidFill>
                  <a:srgbClr val="3D372E"/>
                </a:solidFill>
              </a:rPr>
              <a:pPr/>
              <a:t>‹#›</a:t>
            </a:fld>
            <a:r>
              <a:rPr lang="en-GB" altLang="en-US" smtClean="0">
                <a:solidFill>
                  <a:srgbClr val="3D372E"/>
                </a:solidFill>
              </a:rPr>
              <a:t> </a:t>
            </a:r>
            <a:endParaRPr lang="en-GB" altLang="en-US">
              <a:solidFill>
                <a:srgbClr val="3D372E"/>
              </a:solidFill>
            </a:endParaRPr>
          </a:p>
        </p:txBody>
      </p:sp>
    </p:spTree>
    <p:extLst>
      <p:ext uri="{BB962C8B-B14F-4D97-AF65-F5344CB8AC3E}">
        <p14:creationId xmlns:p14="http://schemas.microsoft.com/office/powerpoint/2010/main" val="89926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10"/>
          <p:cNvSpPr>
            <a:spLocks noGrp="1" noChangeArrowheads="1"/>
          </p:cNvSpPr>
          <p:nvPr>
            <p:ph type="ftr" sz="quarter" idx="10"/>
          </p:nvPr>
        </p:nvSpPr>
        <p:spPr>
          <a:ln/>
        </p:spPr>
        <p:txBody>
          <a:bodyPr/>
          <a:lstStyle>
            <a:lvl1pPr>
              <a:defRPr/>
            </a:lvl1pPr>
          </a:lstStyle>
          <a:p>
            <a:pPr>
              <a:defRPr/>
            </a:pPr>
            <a:r>
              <a:rPr lang="en-GB" smtClean="0">
                <a:solidFill>
                  <a:srgbClr val="3D372E"/>
                </a:solidFill>
              </a:rPr>
              <a:t>Principles of Accounting, 4th edition</a:t>
            </a:r>
          </a:p>
          <a:p>
            <a:pPr>
              <a:defRPr/>
            </a:pPr>
            <a:endParaRPr lang="en-GB">
              <a:solidFill>
                <a:srgbClr val="3D372E"/>
              </a:solidFill>
            </a:endParaRPr>
          </a:p>
        </p:txBody>
      </p:sp>
      <p:sp>
        <p:nvSpPr>
          <p:cNvPr id="8" name="Rectangle 11"/>
          <p:cNvSpPr>
            <a:spLocks noGrp="1" noChangeArrowheads="1"/>
          </p:cNvSpPr>
          <p:nvPr>
            <p:ph type="sldNum" sz="quarter" idx="11"/>
          </p:nvPr>
        </p:nvSpPr>
        <p:spPr>
          <a:ln/>
        </p:spPr>
        <p:txBody>
          <a:bodyPr/>
          <a:lstStyle>
            <a:lvl1pPr>
              <a:defRPr/>
            </a:lvl1pPr>
          </a:lstStyle>
          <a:p>
            <a:fld id="{03DD097C-F735-41AE-B3AB-F0F588C5967A}" type="slidenum">
              <a:rPr lang="en-GB" altLang="en-US" smtClean="0">
                <a:solidFill>
                  <a:srgbClr val="3D372E"/>
                </a:solidFill>
              </a:rPr>
              <a:pPr/>
              <a:t>‹#›</a:t>
            </a:fld>
            <a:r>
              <a:rPr lang="en-GB" altLang="en-US" smtClean="0">
                <a:solidFill>
                  <a:srgbClr val="3D372E"/>
                </a:solidFill>
              </a:rPr>
              <a:t> </a:t>
            </a:r>
            <a:endParaRPr lang="en-GB" altLang="en-US">
              <a:solidFill>
                <a:srgbClr val="3D372E"/>
              </a:solidFill>
            </a:endParaRPr>
          </a:p>
        </p:txBody>
      </p:sp>
    </p:spTree>
    <p:extLst>
      <p:ext uri="{BB962C8B-B14F-4D97-AF65-F5344CB8AC3E}">
        <p14:creationId xmlns:p14="http://schemas.microsoft.com/office/powerpoint/2010/main" val="21177131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10"/>
          <p:cNvSpPr>
            <a:spLocks noGrp="1" noChangeArrowheads="1"/>
          </p:cNvSpPr>
          <p:nvPr>
            <p:ph type="ftr" sz="quarter" idx="10"/>
          </p:nvPr>
        </p:nvSpPr>
        <p:spPr>
          <a:ln/>
        </p:spPr>
        <p:txBody>
          <a:bodyPr/>
          <a:lstStyle>
            <a:lvl1pPr>
              <a:defRPr/>
            </a:lvl1pPr>
          </a:lstStyle>
          <a:p>
            <a:pPr>
              <a:defRPr/>
            </a:pPr>
            <a:r>
              <a:rPr lang="en-GB" smtClean="0">
                <a:solidFill>
                  <a:srgbClr val="3D372E"/>
                </a:solidFill>
              </a:rPr>
              <a:t>Principles of Accounting, 4th edition</a:t>
            </a:r>
          </a:p>
          <a:p>
            <a:pPr>
              <a:defRPr/>
            </a:pPr>
            <a:endParaRPr lang="en-GB">
              <a:solidFill>
                <a:srgbClr val="3D372E"/>
              </a:solidFill>
            </a:endParaRPr>
          </a:p>
        </p:txBody>
      </p:sp>
      <p:sp>
        <p:nvSpPr>
          <p:cNvPr id="4" name="Rectangle 11"/>
          <p:cNvSpPr>
            <a:spLocks noGrp="1" noChangeArrowheads="1"/>
          </p:cNvSpPr>
          <p:nvPr>
            <p:ph type="sldNum" sz="quarter" idx="11"/>
          </p:nvPr>
        </p:nvSpPr>
        <p:spPr>
          <a:ln/>
        </p:spPr>
        <p:txBody>
          <a:bodyPr/>
          <a:lstStyle>
            <a:lvl1pPr>
              <a:defRPr/>
            </a:lvl1pPr>
          </a:lstStyle>
          <a:p>
            <a:fld id="{8BD2488F-113A-4DCE-884D-5A8158F9C1F5}" type="slidenum">
              <a:rPr lang="en-GB" altLang="en-US" smtClean="0">
                <a:solidFill>
                  <a:srgbClr val="3D372E"/>
                </a:solidFill>
              </a:rPr>
              <a:pPr/>
              <a:t>‹#›</a:t>
            </a:fld>
            <a:r>
              <a:rPr lang="en-GB" altLang="en-US" smtClean="0">
                <a:solidFill>
                  <a:srgbClr val="3D372E"/>
                </a:solidFill>
              </a:rPr>
              <a:t> </a:t>
            </a:r>
            <a:endParaRPr lang="en-GB" altLang="en-US">
              <a:solidFill>
                <a:srgbClr val="3D372E"/>
              </a:solidFill>
            </a:endParaRPr>
          </a:p>
        </p:txBody>
      </p:sp>
    </p:spTree>
    <p:extLst>
      <p:ext uri="{BB962C8B-B14F-4D97-AF65-F5344CB8AC3E}">
        <p14:creationId xmlns:p14="http://schemas.microsoft.com/office/powerpoint/2010/main" val="184738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GB" smtClean="0">
                <a:solidFill>
                  <a:srgbClr val="3D372E"/>
                </a:solidFill>
              </a:rPr>
              <a:t>Principles of Accounting, 4th edition</a:t>
            </a:r>
          </a:p>
          <a:p>
            <a:pPr>
              <a:defRPr/>
            </a:pPr>
            <a:endParaRPr lang="en-GB">
              <a:solidFill>
                <a:srgbClr val="3D372E"/>
              </a:solidFill>
            </a:endParaRPr>
          </a:p>
        </p:txBody>
      </p:sp>
      <p:sp>
        <p:nvSpPr>
          <p:cNvPr id="3" name="Rectangle 11"/>
          <p:cNvSpPr>
            <a:spLocks noGrp="1" noChangeArrowheads="1"/>
          </p:cNvSpPr>
          <p:nvPr>
            <p:ph type="sldNum" sz="quarter" idx="11"/>
          </p:nvPr>
        </p:nvSpPr>
        <p:spPr>
          <a:ln/>
        </p:spPr>
        <p:txBody>
          <a:bodyPr/>
          <a:lstStyle>
            <a:lvl1pPr>
              <a:defRPr/>
            </a:lvl1pPr>
          </a:lstStyle>
          <a:p>
            <a:fld id="{D3629CF2-04AE-434D-833E-9A72CFF70A59}" type="slidenum">
              <a:rPr lang="en-GB" altLang="en-US" smtClean="0">
                <a:solidFill>
                  <a:srgbClr val="3D372E"/>
                </a:solidFill>
              </a:rPr>
              <a:pPr/>
              <a:t>‹#›</a:t>
            </a:fld>
            <a:r>
              <a:rPr lang="en-GB" altLang="en-US" smtClean="0">
                <a:solidFill>
                  <a:srgbClr val="3D372E"/>
                </a:solidFill>
              </a:rPr>
              <a:t> </a:t>
            </a:r>
            <a:endParaRPr lang="en-GB" altLang="en-US">
              <a:solidFill>
                <a:srgbClr val="3D372E"/>
              </a:solidFill>
            </a:endParaRPr>
          </a:p>
        </p:txBody>
      </p:sp>
    </p:spTree>
    <p:extLst>
      <p:ext uri="{BB962C8B-B14F-4D97-AF65-F5344CB8AC3E}">
        <p14:creationId xmlns:p14="http://schemas.microsoft.com/office/powerpoint/2010/main" val="481416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247"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GB" smtClean="0">
                <a:solidFill>
                  <a:srgbClr val="3D372E"/>
                </a:solidFill>
              </a:rPr>
              <a:t>Principles of Accounting, 4th edition</a:t>
            </a:r>
          </a:p>
          <a:p>
            <a:pPr>
              <a:defRPr/>
            </a:pPr>
            <a:endParaRPr lang="en-GB">
              <a:solidFill>
                <a:srgbClr val="3D372E"/>
              </a:solidFill>
            </a:endParaRPr>
          </a:p>
        </p:txBody>
      </p:sp>
      <p:sp>
        <p:nvSpPr>
          <p:cNvPr id="6" name="Rectangle 11"/>
          <p:cNvSpPr>
            <a:spLocks noGrp="1" noChangeArrowheads="1"/>
          </p:cNvSpPr>
          <p:nvPr>
            <p:ph type="sldNum" sz="quarter" idx="11"/>
          </p:nvPr>
        </p:nvSpPr>
        <p:spPr>
          <a:ln/>
        </p:spPr>
        <p:txBody>
          <a:bodyPr/>
          <a:lstStyle>
            <a:lvl1pPr>
              <a:defRPr/>
            </a:lvl1pPr>
          </a:lstStyle>
          <a:p>
            <a:fld id="{3CADC00F-2838-42ED-BA01-45AFE5D96254}" type="slidenum">
              <a:rPr lang="en-GB" altLang="en-US" smtClean="0">
                <a:solidFill>
                  <a:srgbClr val="3D372E"/>
                </a:solidFill>
              </a:rPr>
              <a:pPr/>
              <a:t>‹#›</a:t>
            </a:fld>
            <a:r>
              <a:rPr lang="en-GB" altLang="en-US" smtClean="0">
                <a:solidFill>
                  <a:srgbClr val="3D372E"/>
                </a:solidFill>
              </a:rPr>
              <a:t> </a:t>
            </a:r>
            <a:endParaRPr lang="en-GB" altLang="en-US">
              <a:solidFill>
                <a:srgbClr val="3D372E"/>
              </a:solidFill>
            </a:endParaRPr>
          </a:p>
        </p:txBody>
      </p:sp>
    </p:spTree>
    <p:extLst>
      <p:ext uri="{BB962C8B-B14F-4D97-AF65-F5344CB8AC3E}">
        <p14:creationId xmlns:p14="http://schemas.microsoft.com/office/powerpoint/2010/main" val="1562918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4" y="4800600"/>
            <a:ext cx="73152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GB" smtClean="0">
                <a:solidFill>
                  <a:srgbClr val="3D372E"/>
                </a:solidFill>
              </a:rPr>
              <a:t>Principles of Accounting, 4th edition</a:t>
            </a:r>
          </a:p>
          <a:p>
            <a:pPr>
              <a:defRPr/>
            </a:pPr>
            <a:endParaRPr lang="en-GB">
              <a:solidFill>
                <a:srgbClr val="3D372E"/>
              </a:solidFill>
            </a:endParaRPr>
          </a:p>
        </p:txBody>
      </p:sp>
      <p:sp>
        <p:nvSpPr>
          <p:cNvPr id="6" name="Rectangle 11"/>
          <p:cNvSpPr>
            <a:spLocks noGrp="1" noChangeArrowheads="1"/>
          </p:cNvSpPr>
          <p:nvPr>
            <p:ph type="sldNum" sz="quarter" idx="11"/>
          </p:nvPr>
        </p:nvSpPr>
        <p:spPr>
          <a:ln/>
        </p:spPr>
        <p:txBody>
          <a:bodyPr/>
          <a:lstStyle>
            <a:lvl1pPr>
              <a:defRPr/>
            </a:lvl1pPr>
          </a:lstStyle>
          <a:p>
            <a:fld id="{78FC22A3-D4A5-48DA-862A-03A7F1A192F0}" type="slidenum">
              <a:rPr lang="en-GB" altLang="en-US" smtClean="0">
                <a:solidFill>
                  <a:srgbClr val="3D372E"/>
                </a:solidFill>
              </a:rPr>
              <a:pPr/>
              <a:t>‹#›</a:t>
            </a:fld>
            <a:r>
              <a:rPr lang="en-GB" altLang="en-US" smtClean="0">
                <a:solidFill>
                  <a:srgbClr val="3D372E"/>
                </a:solidFill>
              </a:rPr>
              <a:t> </a:t>
            </a:r>
            <a:endParaRPr lang="en-GB" altLang="en-US">
              <a:solidFill>
                <a:srgbClr val="3D372E"/>
              </a:solidFill>
            </a:endParaRPr>
          </a:p>
        </p:txBody>
      </p:sp>
    </p:spTree>
    <p:extLst>
      <p:ext uri="{BB962C8B-B14F-4D97-AF65-F5344CB8AC3E}">
        <p14:creationId xmlns:p14="http://schemas.microsoft.com/office/powerpoint/2010/main" val="739239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0"/>
          <p:cNvSpPr>
            <a:spLocks noGrp="1" noChangeArrowheads="1"/>
          </p:cNvSpPr>
          <p:nvPr>
            <p:ph type="ftr" sz="quarter" idx="10"/>
          </p:nvPr>
        </p:nvSpPr>
        <p:spPr>
          <a:ln/>
        </p:spPr>
        <p:txBody>
          <a:bodyPr/>
          <a:lstStyle>
            <a:lvl1pPr>
              <a:defRPr/>
            </a:lvl1pPr>
          </a:lstStyle>
          <a:p>
            <a:pPr>
              <a:defRPr/>
            </a:pPr>
            <a:r>
              <a:rPr lang="en-GB" smtClean="0">
                <a:solidFill>
                  <a:srgbClr val="3D372E"/>
                </a:solidFill>
              </a:rPr>
              <a:t>Principles of Accounting, 4th edition</a:t>
            </a:r>
          </a:p>
          <a:p>
            <a:pPr>
              <a:defRPr/>
            </a:pPr>
            <a:endParaRPr lang="en-GB">
              <a:solidFill>
                <a:srgbClr val="3D372E"/>
              </a:solidFill>
            </a:endParaRPr>
          </a:p>
        </p:txBody>
      </p:sp>
      <p:sp>
        <p:nvSpPr>
          <p:cNvPr id="5" name="Rectangle 11"/>
          <p:cNvSpPr>
            <a:spLocks noGrp="1" noChangeArrowheads="1"/>
          </p:cNvSpPr>
          <p:nvPr>
            <p:ph type="sldNum" sz="quarter" idx="11"/>
          </p:nvPr>
        </p:nvSpPr>
        <p:spPr>
          <a:ln/>
        </p:spPr>
        <p:txBody>
          <a:bodyPr/>
          <a:lstStyle>
            <a:lvl1pPr>
              <a:defRPr/>
            </a:lvl1pPr>
          </a:lstStyle>
          <a:p>
            <a:fld id="{C664F6CA-60E7-4A8D-8049-F8BD86E6A618}" type="slidenum">
              <a:rPr lang="en-GB" altLang="en-US" smtClean="0">
                <a:solidFill>
                  <a:srgbClr val="3D372E"/>
                </a:solidFill>
              </a:rPr>
              <a:pPr/>
              <a:t>‹#›</a:t>
            </a:fld>
            <a:r>
              <a:rPr lang="en-GB" altLang="en-US" smtClean="0">
                <a:solidFill>
                  <a:srgbClr val="3D372E"/>
                </a:solidFill>
              </a:rPr>
              <a:t> </a:t>
            </a:r>
            <a:endParaRPr lang="en-GB" altLang="en-US">
              <a:solidFill>
                <a:srgbClr val="3D372E"/>
              </a:solidFill>
            </a:endParaRPr>
          </a:p>
        </p:txBody>
      </p:sp>
    </p:spTree>
    <p:extLst>
      <p:ext uri="{BB962C8B-B14F-4D97-AF65-F5344CB8AC3E}">
        <p14:creationId xmlns:p14="http://schemas.microsoft.com/office/powerpoint/2010/main" val="1610854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5863" y="395288"/>
            <a:ext cx="2801815" cy="56769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86508" y="395288"/>
            <a:ext cx="8221785"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0"/>
          <p:cNvSpPr>
            <a:spLocks noGrp="1" noChangeArrowheads="1"/>
          </p:cNvSpPr>
          <p:nvPr>
            <p:ph type="ftr" sz="quarter" idx="10"/>
          </p:nvPr>
        </p:nvSpPr>
        <p:spPr>
          <a:ln/>
        </p:spPr>
        <p:txBody>
          <a:bodyPr/>
          <a:lstStyle>
            <a:lvl1pPr>
              <a:defRPr/>
            </a:lvl1pPr>
          </a:lstStyle>
          <a:p>
            <a:pPr>
              <a:defRPr/>
            </a:pPr>
            <a:r>
              <a:rPr lang="en-GB" smtClean="0">
                <a:solidFill>
                  <a:srgbClr val="3D372E"/>
                </a:solidFill>
              </a:rPr>
              <a:t>Principles of Accounting, 4th edition</a:t>
            </a:r>
          </a:p>
          <a:p>
            <a:pPr>
              <a:defRPr/>
            </a:pPr>
            <a:endParaRPr lang="en-GB">
              <a:solidFill>
                <a:srgbClr val="3D372E"/>
              </a:solidFill>
            </a:endParaRPr>
          </a:p>
        </p:txBody>
      </p:sp>
      <p:sp>
        <p:nvSpPr>
          <p:cNvPr id="5" name="Rectangle 11"/>
          <p:cNvSpPr>
            <a:spLocks noGrp="1" noChangeArrowheads="1"/>
          </p:cNvSpPr>
          <p:nvPr>
            <p:ph type="sldNum" sz="quarter" idx="11"/>
          </p:nvPr>
        </p:nvSpPr>
        <p:spPr>
          <a:ln/>
        </p:spPr>
        <p:txBody>
          <a:bodyPr/>
          <a:lstStyle>
            <a:lvl1pPr>
              <a:defRPr/>
            </a:lvl1pPr>
          </a:lstStyle>
          <a:p>
            <a:fld id="{5B0CF966-DD5A-4EAF-8E58-0146692BE538}" type="slidenum">
              <a:rPr lang="en-GB" altLang="en-US" smtClean="0">
                <a:solidFill>
                  <a:srgbClr val="3D372E"/>
                </a:solidFill>
              </a:rPr>
              <a:pPr/>
              <a:t>‹#›</a:t>
            </a:fld>
            <a:r>
              <a:rPr lang="en-GB" altLang="en-US" smtClean="0">
                <a:solidFill>
                  <a:srgbClr val="3D372E"/>
                </a:solidFill>
              </a:rPr>
              <a:t> </a:t>
            </a:r>
            <a:endParaRPr lang="en-GB" altLang="en-US">
              <a:solidFill>
                <a:srgbClr val="3D372E"/>
              </a:solidFill>
            </a:endParaRPr>
          </a:p>
        </p:txBody>
      </p:sp>
    </p:spTree>
    <p:extLst>
      <p:ext uri="{BB962C8B-B14F-4D97-AF65-F5344CB8AC3E}">
        <p14:creationId xmlns:p14="http://schemas.microsoft.com/office/powerpoint/2010/main" val="3710505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SzPct val="80000"/>
              <a:buFont typeface="Verdana" panose="020B0604030504040204" pitchFamily="34" charset="0"/>
              <a:buNone/>
            </a:pPr>
            <a:endParaRPr lang="en-US" sz="1625" b="1">
              <a:solidFill>
                <a:srgbClr val="3D372E"/>
              </a:solidFill>
            </a:endParaRPr>
          </a:p>
        </p:txBody>
      </p:sp>
      <p:sp>
        <p:nvSpPr>
          <p:cNvPr id="2" name="Title 1"/>
          <p:cNvSpPr>
            <a:spLocks noGrp="1"/>
          </p:cNvSpPr>
          <p:nvPr>
            <p:ph type="ctrTitle"/>
          </p:nvPr>
        </p:nvSpPr>
        <p:spPr>
          <a:xfrm>
            <a:off x="838202" y="4114800"/>
            <a:ext cx="10515598" cy="1158446"/>
          </a:xfrm>
        </p:spPr>
        <p:txBody>
          <a:bodyPr anchor="b">
            <a:normAutofit/>
          </a:bodyPr>
          <a:lstStyle>
            <a:lvl1pPr algn="l">
              <a:defRPr sz="4225">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2" y="5338170"/>
            <a:ext cx="10515598" cy="474836"/>
          </a:xfrm>
        </p:spPr>
        <p:txBody>
          <a:bodyPr/>
          <a:lstStyle>
            <a:lvl1pPr marL="0" indent="0" algn="l">
              <a:spcBef>
                <a:spcPts val="0"/>
              </a:spcBef>
              <a:buNone/>
              <a:defRPr sz="1950">
                <a:solidFill>
                  <a:schemeClr val="accent1"/>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smtClean="0"/>
              <a:t>Click to edit Master subtitle style</a:t>
            </a:r>
            <a:endParaRPr lang="en-US"/>
          </a:p>
        </p:txBody>
      </p:sp>
    </p:spTree>
    <p:extLst>
      <p:ext uri="{BB962C8B-B14F-4D97-AF65-F5344CB8AC3E}">
        <p14:creationId xmlns:p14="http://schemas.microsoft.com/office/powerpoint/2010/main" val="3544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FE2824-C2A0-4931-BB32-60B24BDBB3CC}"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FE2824-C2A0-4931-BB32-60B24BDBB3CC}"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FE2824-C2A0-4931-BB32-60B24BDBB3CC}"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E2824-C2A0-4931-BB32-60B24BDBB3CC}"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E2824-C2A0-4931-BB32-60B24BDBB3CC}"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smtClean="0"/>
              <a:t>Click to edit Master title style</a:t>
            </a:r>
            <a:endParaRPr lang="en-US" dirty="0"/>
          </a:p>
        </p:txBody>
      </p:sp>
      <p:sp>
        <p:nvSpPr>
          <p:cNvPr id="3" name="Picture Placeholder 2"/>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E2824-C2A0-4931-BB32-60B24BDBB3CC}"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800">
                <a:solidFill>
                  <a:schemeClr val="bg1">
                    <a:lumMod val="40000"/>
                    <a:lumOff val="60000"/>
                  </a:schemeClr>
                </a:solidFill>
              </a:defRPr>
            </a:lvl1pPr>
          </a:lstStyle>
          <a:p>
            <a:fld id="{B0FE2824-C2A0-4931-BB32-60B24BDBB3CC}" type="datetimeFigureOut">
              <a:rPr lang="en-US" smtClean="0"/>
              <a:pPr/>
              <a:t>1/15/2017</a:t>
            </a:fld>
            <a:endParaRPr lang="en-US"/>
          </a:p>
        </p:txBody>
      </p:sp>
      <p:sp>
        <p:nvSpPr>
          <p:cNvPr id="5" name="Footer Placeholder 4"/>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800">
                <a:solidFill>
                  <a:schemeClr val="bg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8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gray">
          <a:xfrm>
            <a:off x="0" y="6397625"/>
            <a:ext cx="12193954" cy="457200"/>
          </a:xfrm>
          <a:prstGeom prst="rect">
            <a:avLst/>
          </a:prstGeom>
          <a:solidFill>
            <a:schemeClr val="tx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000" b="1">
                <a:solidFill>
                  <a:schemeClr val="tx1"/>
                </a:solidFill>
                <a:latin typeface="Verdana" panose="020B0604030504040204" pitchFamily="34" charset="0"/>
                <a:cs typeface="Arial" panose="020B0604020202020204" pitchFamily="34" charset="0"/>
              </a:defRPr>
            </a:lvl1pPr>
            <a:lvl2pPr marL="742950" indent="-285750" eaLnBrk="0" hangingPunct="0">
              <a:defRPr sz="2000" b="1">
                <a:solidFill>
                  <a:schemeClr val="tx1"/>
                </a:solidFill>
                <a:latin typeface="Verdana" panose="020B0604030504040204" pitchFamily="34" charset="0"/>
                <a:cs typeface="Arial" panose="020B0604020202020204" pitchFamily="34" charset="0"/>
              </a:defRPr>
            </a:lvl2pPr>
            <a:lvl3pPr marL="1143000" indent="-228600" eaLnBrk="0" hangingPunct="0">
              <a:defRPr sz="2000" b="1">
                <a:solidFill>
                  <a:schemeClr val="tx1"/>
                </a:solidFill>
                <a:latin typeface="Verdana" panose="020B0604030504040204" pitchFamily="34" charset="0"/>
                <a:cs typeface="Arial" panose="020B0604020202020204" pitchFamily="34" charset="0"/>
              </a:defRPr>
            </a:lvl3pPr>
            <a:lvl4pPr marL="1600200" indent="-228600" eaLnBrk="0" hangingPunct="0">
              <a:defRPr sz="2000" b="1">
                <a:solidFill>
                  <a:schemeClr val="tx1"/>
                </a:solidFill>
                <a:latin typeface="Verdana" panose="020B0604030504040204" pitchFamily="34" charset="0"/>
                <a:cs typeface="Arial" panose="020B0604020202020204" pitchFamily="34" charset="0"/>
              </a:defRPr>
            </a:lvl4pPr>
            <a:lvl5pPr marL="2057400" indent="-228600" eaLnBrk="0" hangingPunct="0">
              <a:defRPr sz="20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buSzPct val="80000"/>
              <a:buFont typeface="Verdana" panose="020B0604030504040204" pitchFamily="34" charset="0"/>
              <a:buNone/>
            </a:pPr>
            <a:endParaRPr lang="en-CA" altLang="en-US" sz="2000">
              <a:solidFill>
                <a:srgbClr val="FFFFFF"/>
              </a:solidFill>
            </a:endParaRPr>
          </a:p>
        </p:txBody>
      </p:sp>
      <p:sp>
        <p:nvSpPr>
          <p:cNvPr id="1027" name="Rectangle 2"/>
          <p:cNvSpPr>
            <a:spLocks noGrp="1" noChangeArrowheads="1"/>
          </p:cNvSpPr>
          <p:nvPr>
            <p:ph type="title"/>
          </p:nvPr>
        </p:nvSpPr>
        <p:spPr bwMode="auto">
          <a:xfrm>
            <a:off x="486509" y="395288"/>
            <a:ext cx="11211169"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486509" y="1546226"/>
            <a:ext cx="1121116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3082" name="Rectangle 10"/>
          <p:cNvSpPr>
            <a:spLocks noGrp="1" noChangeArrowheads="1"/>
          </p:cNvSpPr>
          <p:nvPr>
            <p:ph type="ftr" sz="quarter" idx="3"/>
          </p:nvPr>
        </p:nvSpPr>
        <p:spPr bwMode="gray">
          <a:xfrm>
            <a:off x="676031" y="6546850"/>
            <a:ext cx="6645031"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SzTx/>
              <a:buFontTx/>
              <a:buNone/>
              <a:defRPr sz="900" b="0">
                <a:solidFill>
                  <a:schemeClr val="bg1"/>
                </a:solidFill>
                <a:cs typeface="Arial" charset="0"/>
              </a:defRPr>
            </a:lvl1pPr>
          </a:lstStyle>
          <a:p>
            <a:pPr fontAlgn="base">
              <a:spcBef>
                <a:spcPct val="0"/>
              </a:spcBef>
              <a:spcAft>
                <a:spcPct val="0"/>
              </a:spcAft>
              <a:defRPr/>
            </a:pPr>
            <a:r>
              <a:rPr lang="en-GB" smtClean="0">
                <a:solidFill>
                  <a:srgbClr val="3D372E"/>
                </a:solidFill>
              </a:rPr>
              <a:t>Principles of Accounting, 4th edition</a:t>
            </a:r>
          </a:p>
          <a:p>
            <a:pPr fontAlgn="base">
              <a:spcBef>
                <a:spcPct val="0"/>
              </a:spcBef>
              <a:spcAft>
                <a:spcPct val="0"/>
              </a:spcAft>
              <a:defRPr/>
            </a:pPr>
            <a:endParaRPr lang="en-GB">
              <a:solidFill>
                <a:srgbClr val="3D372E"/>
              </a:solidFill>
            </a:endParaRPr>
          </a:p>
        </p:txBody>
      </p:sp>
      <p:sp>
        <p:nvSpPr>
          <p:cNvPr id="3083" name="Rectangle 11"/>
          <p:cNvSpPr>
            <a:spLocks noGrp="1" noChangeArrowheads="1"/>
          </p:cNvSpPr>
          <p:nvPr>
            <p:ph type="sldNum" sz="quarter" idx="4"/>
          </p:nvPr>
        </p:nvSpPr>
        <p:spPr bwMode="gray">
          <a:xfrm>
            <a:off x="357555" y="6546850"/>
            <a:ext cx="44352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SzTx/>
              <a:buFontTx/>
              <a:buNone/>
              <a:defRPr sz="900" b="0">
                <a:solidFill>
                  <a:schemeClr val="bg1"/>
                </a:solidFill>
              </a:defRPr>
            </a:lvl1pPr>
          </a:lstStyle>
          <a:p>
            <a:pPr fontAlgn="base">
              <a:spcBef>
                <a:spcPct val="0"/>
              </a:spcBef>
              <a:spcAft>
                <a:spcPct val="0"/>
              </a:spcAft>
            </a:pPr>
            <a:fld id="{F2431A58-1FF2-405B-ACF0-E7F6DE751D28}" type="slidenum">
              <a:rPr lang="en-GB" altLang="en-US" smtClean="0">
                <a:solidFill>
                  <a:srgbClr val="3D372E"/>
                </a:solidFill>
              </a:rPr>
              <a:pPr fontAlgn="base">
                <a:spcBef>
                  <a:spcPct val="0"/>
                </a:spcBef>
                <a:spcAft>
                  <a:spcPct val="0"/>
                </a:spcAft>
              </a:pPr>
              <a:t>‹#›</a:t>
            </a:fld>
            <a:r>
              <a:rPr lang="en-GB" altLang="en-US" smtClean="0">
                <a:solidFill>
                  <a:srgbClr val="3D372E"/>
                </a:solidFill>
              </a:rPr>
              <a:t> </a:t>
            </a:r>
            <a:endParaRPr lang="en-GB" altLang="en-US">
              <a:solidFill>
                <a:srgbClr val="3D372E"/>
              </a:solidFill>
            </a:endParaRPr>
          </a:p>
        </p:txBody>
      </p:sp>
      <p:sp>
        <p:nvSpPr>
          <p:cNvPr id="1031" name="Line 18"/>
          <p:cNvSpPr>
            <a:spLocks noChangeShapeType="1"/>
          </p:cNvSpPr>
          <p:nvPr/>
        </p:nvSpPr>
        <p:spPr bwMode="gray">
          <a:xfrm>
            <a:off x="0" y="6397625"/>
            <a:ext cx="12186139" cy="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SzPct val="80000"/>
              <a:buFont typeface="Verdana" panose="020B0604030504040204" pitchFamily="34" charset="0"/>
              <a:buNone/>
            </a:pPr>
            <a:endParaRPr lang="en-CA" sz="2000" b="1">
              <a:solidFill>
                <a:srgbClr val="FFFFFF"/>
              </a:solidFill>
            </a:endParaRPr>
          </a:p>
        </p:txBody>
      </p:sp>
      <p:pic>
        <p:nvPicPr>
          <p:cNvPr id="1032" name="Picture 19" descr="Pearson_Bound_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150231" y="6356351"/>
            <a:ext cx="2037861"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289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1" fontAlgn="base" hangingPunct="1">
        <a:spcBef>
          <a:spcPct val="40000"/>
        </a:spcBef>
        <a:spcAft>
          <a:spcPct val="0"/>
        </a:spcAft>
        <a:defRPr sz="2400" b="1">
          <a:solidFill>
            <a:schemeClr val="tx2"/>
          </a:solidFill>
          <a:latin typeface="+mj-lt"/>
          <a:ea typeface="+mj-ea"/>
          <a:cs typeface="+mj-cs"/>
        </a:defRPr>
      </a:lvl1pPr>
      <a:lvl2pPr algn="l" rtl="0" eaLnBrk="1" fontAlgn="base" hangingPunct="1">
        <a:spcBef>
          <a:spcPct val="40000"/>
        </a:spcBef>
        <a:spcAft>
          <a:spcPct val="0"/>
        </a:spcAft>
        <a:defRPr sz="2400" b="1">
          <a:solidFill>
            <a:schemeClr val="tx2"/>
          </a:solidFill>
          <a:latin typeface="Verdana" pitchFamily="34" charset="0"/>
          <a:cs typeface="Arial" charset="0"/>
        </a:defRPr>
      </a:lvl2pPr>
      <a:lvl3pPr algn="l" rtl="0" eaLnBrk="1" fontAlgn="base" hangingPunct="1">
        <a:spcBef>
          <a:spcPct val="40000"/>
        </a:spcBef>
        <a:spcAft>
          <a:spcPct val="0"/>
        </a:spcAft>
        <a:defRPr sz="2400" b="1">
          <a:solidFill>
            <a:schemeClr val="tx2"/>
          </a:solidFill>
          <a:latin typeface="Verdana" pitchFamily="34" charset="0"/>
          <a:cs typeface="Arial" charset="0"/>
        </a:defRPr>
      </a:lvl3pPr>
      <a:lvl4pPr algn="l" rtl="0" eaLnBrk="1" fontAlgn="base" hangingPunct="1">
        <a:spcBef>
          <a:spcPct val="40000"/>
        </a:spcBef>
        <a:spcAft>
          <a:spcPct val="0"/>
        </a:spcAft>
        <a:defRPr sz="2400" b="1">
          <a:solidFill>
            <a:schemeClr val="tx2"/>
          </a:solidFill>
          <a:latin typeface="Verdana" pitchFamily="34" charset="0"/>
          <a:cs typeface="Arial" charset="0"/>
        </a:defRPr>
      </a:lvl4pPr>
      <a:lvl5pPr algn="l" rtl="0" eaLnBrk="1" fontAlgn="base" hangingPunct="1">
        <a:spcBef>
          <a:spcPct val="40000"/>
        </a:spcBef>
        <a:spcAft>
          <a:spcPct val="0"/>
        </a:spcAft>
        <a:defRPr sz="2400" b="1">
          <a:solidFill>
            <a:schemeClr val="tx2"/>
          </a:solidFill>
          <a:latin typeface="Verdana" pitchFamily="34" charset="0"/>
          <a:cs typeface="Arial" charset="0"/>
        </a:defRPr>
      </a:lvl5pPr>
      <a:lvl6pPr marL="457200" algn="l" rtl="0" eaLnBrk="1" fontAlgn="base" hangingPunct="1">
        <a:spcBef>
          <a:spcPct val="40000"/>
        </a:spcBef>
        <a:spcAft>
          <a:spcPct val="0"/>
        </a:spcAft>
        <a:defRPr sz="2400" b="1">
          <a:solidFill>
            <a:schemeClr val="tx2"/>
          </a:solidFill>
          <a:latin typeface="Verdana" pitchFamily="34" charset="0"/>
          <a:cs typeface="Arial" charset="0"/>
        </a:defRPr>
      </a:lvl6pPr>
      <a:lvl7pPr marL="914400" algn="l" rtl="0" eaLnBrk="1" fontAlgn="base" hangingPunct="1">
        <a:spcBef>
          <a:spcPct val="40000"/>
        </a:spcBef>
        <a:spcAft>
          <a:spcPct val="0"/>
        </a:spcAft>
        <a:defRPr sz="2400" b="1">
          <a:solidFill>
            <a:schemeClr val="tx2"/>
          </a:solidFill>
          <a:latin typeface="Verdana" pitchFamily="34" charset="0"/>
          <a:cs typeface="Arial" charset="0"/>
        </a:defRPr>
      </a:lvl7pPr>
      <a:lvl8pPr marL="1371600" algn="l" rtl="0" eaLnBrk="1" fontAlgn="base" hangingPunct="1">
        <a:spcBef>
          <a:spcPct val="40000"/>
        </a:spcBef>
        <a:spcAft>
          <a:spcPct val="0"/>
        </a:spcAft>
        <a:defRPr sz="2400" b="1">
          <a:solidFill>
            <a:schemeClr val="tx2"/>
          </a:solidFill>
          <a:latin typeface="Verdana" pitchFamily="34" charset="0"/>
          <a:cs typeface="Arial" charset="0"/>
        </a:defRPr>
      </a:lvl8pPr>
      <a:lvl9pPr marL="1828800" algn="l" rtl="0" eaLnBrk="1" fontAlgn="base" hangingPunct="1">
        <a:spcBef>
          <a:spcPct val="40000"/>
        </a:spcBef>
        <a:spcAft>
          <a:spcPct val="0"/>
        </a:spcAft>
        <a:defRPr sz="2400" b="1">
          <a:solidFill>
            <a:schemeClr val="tx2"/>
          </a:solidFill>
          <a:latin typeface="Verdana" pitchFamily="34" charset="0"/>
          <a:cs typeface="Arial" charset="0"/>
        </a:defRPr>
      </a:lvl9pPr>
    </p:titleStyle>
    <p:bodyStyle>
      <a:lvl1pPr marL="342900" indent="-342900" algn="l" defTabSz="857250" rtl="0" eaLnBrk="1" fontAlgn="base" hangingPunct="1">
        <a:lnSpc>
          <a:spcPct val="120000"/>
        </a:lnSpc>
        <a:spcBef>
          <a:spcPct val="0"/>
        </a:spcBef>
        <a:spcAft>
          <a:spcPct val="0"/>
        </a:spcAft>
        <a:buSzPct val="80000"/>
        <a:buFont typeface="Verdana" panose="020B0604030504040204" pitchFamily="34" charset="0"/>
        <a:defRPr sz="2000">
          <a:solidFill>
            <a:schemeClr val="tx1"/>
          </a:solidFill>
          <a:latin typeface="+mn-lt"/>
          <a:ea typeface="+mn-ea"/>
          <a:cs typeface="+mn-cs"/>
        </a:defRPr>
      </a:lvl1pPr>
      <a:lvl2pPr marL="182563" indent="-180975" algn="l" defTabSz="857250" rtl="0" eaLnBrk="1" fontAlgn="base" hangingPunct="1">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2pPr>
      <a:lvl3pPr marL="350838" indent="-166688" algn="l" defTabSz="857250" rtl="0" eaLnBrk="1" fontAlgn="base" hangingPunct="1">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3pPr>
      <a:lvl4pPr marL="541338" indent="-188913" algn="l" defTabSz="857250" rtl="0" eaLnBrk="1" fontAlgn="base" hangingPunct="1">
        <a:lnSpc>
          <a:spcPct val="120000"/>
        </a:lnSpc>
        <a:spcBef>
          <a:spcPct val="0"/>
        </a:spcBef>
        <a:spcAft>
          <a:spcPct val="0"/>
        </a:spcAft>
        <a:buSzPct val="80000"/>
        <a:buFont typeface="Arial" panose="020B0604020202020204" pitchFamily="34" charset="0"/>
        <a:buChar char="–"/>
        <a:defRPr sz="2000">
          <a:solidFill>
            <a:schemeClr val="tx1"/>
          </a:solidFill>
          <a:latin typeface="+mn-lt"/>
          <a:cs typeface="+mn-cs"/>
        </a:defRPr>
      </a:lvl4pPr>
      <a:lvl5pPr marL="722313" indent="-179388" algn="l" defTabSz="857250" rtl="0" eaLnBrk="1" fontAlgn="base" hangingPunct="1">
        <a:lnSpc>
          <a:spcPct val="120000"/>
        </a:lnSpc>
        <a:spcBef>
          <a:spcPct val="0"/>
        </a:spcBef>
        <a:spcAft>
          <a:spcPct val="0"/>
        </a:spcAft>
        <a:buSzPct val="80000"/>
        <a:buFont typeface="Arial" panose="020B0604020202020204" pitchFamily="34" charset="0"/>
        <a:buChar char="○"/>
        <a:defRPr sz="2000">
          <a:solidFill>
            <a:schemeClr val="tx1"/>
          </a:solidFill>
          <a:latin typeface="+mn-lt"/>
          <a:cs typeface="+mn-cs"/>
        </a:defRPr>
      </a:lvl5pPr>
      <a:lvl6pPr marL="1179513" indent="-179388" algn="l" defTabSz="857250" rtl="0" eaLnBrk="1" fontAlgn="base" hangingPunct="1">
        <a:lnSpc>
          <a:spcPct val="120000"/>
        </a:lnSpc>
        <a:spcBef>
          <a:spcPct val="0"/>
        </a:spcBef>
        <a:spcAft>
          <a:spcPct val="0"/>
        </a:spcAft>
        <a:buSzPct val="80000"/>
        <a:buFont typeface="Arial" charset="0"/>
        <a:buChar char="○"/>
        <a:defRPr sz="2000">
          <a:solidFill>
            <a:schemeClr val="tx1"/>
          </a:solidFill>
          <a:latin typeface="+mn-lt"/>
          <a:cs typeface="+mn-cs"/>
        </a:defRPr>
      </a:lvl6pPr>
      <a:lvl7pPr marL="1636713" indent="-179388" algn="l" defTabSz="857250" rtl="0" eaLnBrk="1" fontAlgn="base" hangingPunct="1">
        <a:lnSpc>
          <a:spcPct val="120000"/>
        </a:lnSpc>
        <a:spcBef>
          <a:spcPct val="0"/>
        </a:spcBef>
        <a:spcAft>
          <a:spcPct val="0"/>
        </a:spcAft>
        <a:buSzPct val="80000"/>
        <a:buFont typeface="Arial" charset="0"/>
        <a:buChar char="○"/>
        <a:defRPr sz="2000">
          <a:solidFill>
            <a:schemeClr val="tx1"/>
          </a:solidFill>
          <a:latin typeface="+mn-lt"/>
          <a:cs typeface="+mn-cs"/>
        </a:defRPr>
      </a:lvl7pPr>
      <a:lvl8pPr marL="2093913" indent="-179388" algn="l" defTabSz="857250" rtl="0" eaLnBrk="1" fontAlgn="base" hangingPunct="1">
        <a:lnSpc>
          <a:spcPct val="120000"/>
        </a:lnSpc>
        <a:spcBef>
          <a:spcPct val="0"/>
        </a:spcBef>
        <a:spcAft>
          <a:spcPct val="0"/>
        </a:spcAft>
        <a:buSzPct val="80000"/>
        <a:buFont typeface="Arial" charset="0"/>
        <a:buChar char="○"/>
        <a:defRPr sz="2000">
          <a:solidFill>
            <a:schemeClr val="tx1"/>
          </a:solidFill>
          <a:latin typeface="+mn-lt"/>
          <a:cs typeface="+mn-cs"/>
        </a:defRPr>
      </a:lvl8pPr>
      <a:lvl9pPr marL="2551113" indent="-179388" algn="l" defTabSz="857250" rtl="0" eaLnBrk="1" fontAlgn="base" hangingPunct="1">
        <a:lnSpc>
          <a:spcPct val="120000"/>
        </a:lnSpc>
        <a:spcBef>
          <a:spcPct val="0"/>
        </a:spcBef>
        <a:spcAft>
          <a:spcPct val="0"/>
        </a:spcAft>
        <a:buSzPct val="80000"/>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gray">
          <a:xfrm>
            <a:off x="0" y="6397625"/>
            <a:ext cx="12193954" cy="457200"/>
          </a:xfrm>
          <a:prstGeom prst="rect">
            <a:avLst/>
          </a:prstGeom>
          <a:solidFill>
            <a:schemeClr val="tx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000" b="1">
                <a:solidFill>
                  <a:schemeClr val="tx1"/>
                </a:solidFill>
                <a:latin typeface="Verdana" panose="020B0604030504040204" pitchFamily="34" charset="0"/>
                <a:cs typeface="Arial" panose="020B0604020202020204" pitchFamily="34" charset="0"/>
              </a:defRPr>
            </a:lvl1pPr>
            <a:lvl2pPr marL="742950" indent="-285750" eaLnBrk="0" hangingPunct="0">
              <a:defRPr sz="2000" b="1">
                <a:solidFill>
                  <a:schemeClr val="tx1"/>
                </a:solidFill>
                <a:latin typeface="Verdana" panose="020B0604030504040204" pitchFamily="34" charset="0"/>
                <a:cs typeface="Arial" panose="020B0604020202020204" pitchFamily="34" charset="0"/>
              </a:defRPr>
            </a:lvl2pPr>
            <a:lvl3pPr marL="1143000" indent="-228600" eaLnBrk="0" hangingPunct="0">
              <a:defRPr sz="2000" b="1">
                <a:solidFill>
                  <a:schemeClr val="tx1"/>
                </a:solidFill>
                <a:latin typeface="Verdana" panose="020B0604030504040204" pitchFamily="34" charset="0"/>
                <a:cs typeface="Arial" panose="020B0604020202020204" pitchFamily="34" charset="0"/>
              </a:defRPr>
            </a:lvl3pPr>
            <a:lvl4pPr marL="1600200" indent="-228600" eaLnBrk="0" hangingPunct="0">
              <a:defRPr sz="2000" b="1">
                <a:solidFill>
                  <a:schemeClr val="tx1"/>
                </a:solidFill>
                <a:latin typeface="Verdana" panose="020B0604030504040204" pitchFamily="34" charset="0"/>
                <a:cs typeface="Arial" panose="020B0604020202020204" pitchFamily="34" charset="0"/>
              </a:defRPr>
            </a:lvl4pPr>
            <a:lvl5pPr marL="2057400" indent="-228600" eaLnBrk="0" hangingPunct="0">
              <a:defRPr sz="20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buSzPct val="80000"/>
              <a:buFont typeface="Verdana" panose="020B0604030504040204" pitchFamily="34" charset="0"/>
              <a:buNone/>
            </a:pPr>
            <a:endParaRPr lang="en-CA" altLang="en-US" sz="2000">
              <a:solidFill>
                <a:srgbClr val="FFFFFF"/>
              </a:solidFill>
            </a:endParaRPr>
          </a:p>
        </p:txBody>
      </p:sp>
      <p:sp>
        <p:nvSpPr>
          <p:cNvPr id="1027" name="Rectangle 2"/>
          <p:cNvSpPr>
            <a:spLocks noGrp="1" noChangeArrowheads="1"/>
          </p:cNvSpPr>
          <p:nvPr>
            <p:ph type="title"/>
          </p:nvPr>
        </p:nvSpPr>
        <p:spPr bwMode="auto">
          <a:xfrm>
            <a:off x="486509" y="395288"/>
            <a:ext cx="11211169"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486509" y="1546226"/>
            <a:ext cx="1121116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3082" name="Rectangle 10"/>
          <p:cNvSpPr>
            <a:spLocks noGrp="1" noChangeArrowheads="1"/>
          </p:cNvSpPr>
          <p:nvPr>
            <p:ph type="ftr" sz="quarter" idx="3"/>
          </p:nvPr>
        </p:nvSpPr>
        <p:spPr bwMode="gray">
          <a:xfrm>
            <a:off x="676031" y="6546850"/>
            <a:ext cx="6645031"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SzTx/>
              <a:buFontTx/>
              <a:buNone/>
              <a:defRPr sz="900" b="0">
                <a:solidFill>
                  <a:schemeClr val="bg1"/>
                </a:solidFill>
                <a:cs typeface="Arial" charset="0"/>
              </a:defRPr>
            </a:lvl1pPr>
          </a:lstStyle>
          <a:p>
            <a:pPr fontAlgn="base">
              <a:spcBef>
                <a:spcPct val="0"/>
              </a:spcBef>
              <a:spcAft>
                <a:spcPct val="0"/>
              </a:spcAft>
              <a:defRPr/>
            </a:pPr>
            <a:r>
              <a:rPr lang="en-GB" smtClean="0">
                <a:solidFill>
                  <a:srgbClr val="3D372E"/>
                </a:solidFill>
              </a:rPr>
              <a:t>Principles of Accounting, 4th edition</a:t>
            </a:r>
          </a:p>
          <a:p>
            <a:pPr fontAlgn="base">
              <a:spcBef>
                <a:spcPct val="0"/>
              </a:spcBef>
              <a:spcAft>
                <a:spcPct val="0"/>
              </a:spcAft>
              <a:defRPr/>
            </a:pPr>
            <a:endParaRPr lang="en-GB">
              <a:solidFill>
                <a:srgbClr val="3D372E"/>
              </a:solidFill>
            </a:endParaRPr>
          </a:p>
        </p:txBody>
      </p:sp>
      <p:sp>
        <p:nvSpPr>
          <p:cNvPr id="3083" name="Rectangle 11"/>
          <p:cNvSpPr>
            <a:spLocks noGrp="1" noChangeArrowheads="1"/>
          </p:cNvSpPr>
          <p:nvPr>
            <p:ph type="sldNum" sz="quarter" idx="4"/>
          </p:nvPr>
        </p:nvSpPr>
        <p:spPr bwMode="gray">
          <a:xfrm>
            <a:off x="357555" y="6546850"/>
            <a:ext cx="44352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SzTx/>
              <a:buFontTx/>
              <a:buNone/>
              <a:defRPr sz="900" b="0">
                <a:solidFill>
                  <a:schemeClr val="bg1"/>
                </a:solidFill>
              </a:defRPr>
            </a:lvl1pPr>
          </a:lstStyle>
          <a:p>
            <a:pPr fontAlgn="base">
              <a:spcBef>
                <a:spcPct val="0"/>
              </a:spcBef>
              <a:spcAft>
                <a:spcPct val="0"/>
              </a:spcAft>
            </a:pPr>
            <a:fld id="{F2431A58-1FF2-405B-ACF0-E7F6DE751D28}" type="slidenum">
              <a:rPr lang="en-GB" altLang="en-US" smtClean="0">
                <a:solidFill>
                  <a:srgbClr val="3D372E"/>
                </a:solidFill>
              </a:rPr>
              <a:pPr fontAlgn="base">
                <a:spcBef>
                  <a:spcPct val="0"/>
                </a:spcBef>
                <a:spcAft>
                  <a:spcPct val="0"/>
                </a:spcAft>
              </a:pPr>
              <a:t>‹#›</a:t>
            </a:fld>
            <a:r>
              <a:rPr lang="en-GB" altLang="en-US" smtClean="0">
                <a:solidFill>
                  <a:srgbClr val="3D372E"/>
                </a:solidFill>
              </a:rPr>
              <a:t> </a:t>
            </a:r>
            <a:endParaRPr lang="en-GB" altLang="en-US">
              <a:solidFill>
                <a:srgbClr val="3D372E"/>
              </a:solidFill>
            </a:endParaRPr>
          </a:p>
        </p:txBody>
      </p:sp>
      <p:sp>
        <p:nvSpPr>
          <p:cNvPr id="1031" name="Line 18"/>
          <p:cNvSpPr>
            <a:spLocks noChangeShapeType="1"/>
          </p:cNvSpPr>
          <p:nvPr/>
        </p:nvSpPr>
        <p:spPr bwMode="gray">
          <a:xfrm>
            <a:off x="0" y="6397625"/>
            <a:ext cx="12186139" cy="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SzPct val="80000"/>
              <a:buFont typeface="Verdana" panose="020B0604030504040204" pitchFamily="34" charset="0"/>
              <a:buNone/>
            </a:pPr>
            <a:endParaRPr lang="en-CA" sz="2000" b="1">
              <a:solidFill>
                <a:srgbClr val="FFFFFF"/>
              </a:solidFill>
            </a:endParaRPr>
          </a:p>
        </p:txBody>
      </p:sp>
      <p:pic>
        <p:nvPicPr>
          <p:cNvPr id="1032" name="Picture 19" descr="Pearson_Bound_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150231" y="6356351"/>
            <a:ext cx="2037861"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7398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l" rtl="0" eaLnBrk="1" fontAlgn="base" hangingPunct="1">
        <a:spcBef>
          <a:spcPct val="40000"/>
        </a:spcBef>
        <a:spcAft>
          <a:spcPct val="0"/>
        </a:spcAft>
        <a:defRPr sz="2400" b="1">
          <a:solidFill>
            <a:schemeClr val="tx2"/>
          </a:solidFill>
          <a:latin typeface="+mj-lt"/>
          <a:ea typeface="+mj-ea"/>
          <a:cs typeface="+mj-cs"/>
        </a:defRPr>
      </a:lvl1pPr>
      <a:lvl2pPr algn="l" rtl="0" eaLnBrk="1" fontAlgn="base" hangingPunct="1">
        <a:spcBef>
          <a:spcPct val="40000"/>
        </a:spcBef>
        <a:spcAft>
          <a:spcPct val="0"/>
        </a:spcAft>
        <a:defRPr sz="2400" b="1">
          <a:solidFill>
            <a:schemeClr val="tx2"/>
          </a:solidFill>
          <a:latin typeface="Verdana" pitchFamily="34" charset="0"/>
          <a:cs typeface="Arial" charset="0"/>
        </a:defRPr>
      </a:lvl2pPr>
      <a:lvl3pPr algn="l" rtl="0" eaLnBrk="1" fontAlgn="base" hangingPunct="1">
        <a:spcBef>
          <a:spcPct val="40000"/>
        </a:spcBef>
        <a:spcAft>
          <a:spcPct val="0"/>
        </a:spcAft>
        <a:defRPr sz="2400" b="1">
          <a:solidFill>
            <a:schemeClr val="tx2"/>
          </a:solidFill>
          <a:latin typeface="Verdana" pitchFamily="34" charset="0"/>
          <a:cs typeface="Arial" charset="0"/>
        </a:defRPr>
      </a:lvl3pPr>
      <a:lvl4pPr algn="l" rtl="0" eaLnBrk="1" fontAlgn="base" hangingPunct="1">
        <a:spcBef>
          <a:spcPct val="40000"/>
        </a:spcBef>
        <a:spcAft>
          <a:spcPct val="0"/>
        </a:spcAft>
        <a:defRPr sz="2400" b="1">
          <a:solidFill>
            <a:schemeClr val="tx2"/>
          </a:solidFill>
          <a:latin typeface="Verdana" pitchFamily="34" charset="0"/>
          <a:cs typeface="Arial" charset="0"/>
        </a:defRPr>
      </a:lvl4pPr>
      <a:lvl5pPr algn="l" rtl="0" eaLnBrk="1" fontAlgn="base" hangingPunct="1">
        <a:spcBef>
          <a:spcPct val="40000"/>
        </a:spcBef>
        <a:spcAft>
          <a:spcPct val="0"/>
        </a:spcAft>
        <a:defRPr sz="2400" b="1">
          <a:solidFill>
            <a:schemeClr val="tx2"/>
          </a:solidFill>
          <a:latin typeface="Verdana" pitchFamily="34" charset="0"/>
          <a:cs typeface="Arial" charset="0"/>
        </a:defRPr>
      </a:lvl5pPr>
      <a:lvl6pPr marL="457200" algn="l" rtl="0" eaLnBrk="1" fontAlgn="base" hangingPunct="1">
        <a:spcBef>
          <a:spcPct val="40000"/>
        </a:spcBef>
        <a:spcAft>
          <a:spcPct val="0"/>
        </a:spcAft>
        <a:defRPr sz="2400" b="1">
          <a:solidFill>
            <a:schemeClr val="tx2"/>
          </a:solidFill>
          <a:latin typeface="Verdana" pitchFamily="34" charset="0"/>
          <a:cs typeface="Arial" charset="0"/>
        </a:defRPr>
      </a:lvl6pPr>
      <a:lvl7pPr marL="914400" algn="l" rtl="0" eaLnBrk="1" fontAlgn="base" hangingPunct="1">
        <a:spcBef>
          <a:spcPct val="40000"/>
        </a:spcBef>
        <a:spcAft>
          <a:spcPct val="0"/>
        </a:spcAft>
        <a:defRPr sz="2400" b="1">
          <a:solidFill>
            <a:schemeClr val="tx2"/>
          </a:solidFill>
          <a:latin typeface="Verdana" pitchFamily="34" charset="0"/>
          <a:cs typeface="Arial" charset="0"/>
        </a:defRPr>
      </a:lvl7pPr>
      <a:lvl8pPr marL="1371600" algn="l" rtl="0" eaLnBrk="1" fontAlgn="base" hangingPunct="1">
        <a:spcBef>
          <a:spcPct val="40000"/>
        </a:spcBef>
        <a:spcAft>
          <a:spcPct val="0"/>
        </a:spcAft>
        <a:defRPr sz="2400" b="1">
          <a:solidFill>
            <a:schemeClr val="tx2"/>
          </a:solidFill>
          <a:latin typeface="Verdana" pitchFamily="34" charset="0"/>
          <a:cs typeface="Arial" charset="0"/>
        </a:defRPr>
      </a:lvl8pPr>
      <a:lvl9pPr marL="1828800" algn="l" rtl="0" eaLnBrk="1" fontAlgn="base" hangingPunct="1">
        <a:spcBef>
          <a:spcPct val="40000"/>
        </a:spcBef>
        <a:spcAft>
          <a:spcPct val="0"/>
        </a:spcAft>
        <a:defRPr sz="2400" b="1">
          <a:solidFill>
            <a:schemeClr val="tx2"/>
          </a:solidFill>
          <a:latin typeface="Verdana" pitchFamily="34" charset="0"/>
          <a:cs typeface="Arial" charset="0"/>
        </a:defRPr>
      </a:lvl9pPr>
    </p:titleStyle>
    <p:bodyStyle>
      <a:lvl1pPr marL="342900" indent="-342900" algn="l" defTabSz="857250" rtl="0" eaLnBrk="1" fontAlgn="base" hangingPunct="1">
        <a:lnSpc>
          <a:spcPct val="120000"/>
        </a:lnSpc>
        <a:spcBef>
          <a:spcPct val="0"/>
        </a:spcBef>
        <a:spcAft>
          <a:spcPct val="0"/>
        </a:spcAft>
        <a:buSzPct val="80000"/>
        <a:buFont typeface="Verdana" panose="020B0604030504040204" pitchFamily="34" charset="0"/>
        <a:defRPr sz="2000">
          <a:solidFill>
            <a:schemeClr val="tx1"/>
          </a:solidFill>
          <a:latin typeface="+mn-lt"/>
          <a:ea typeface="+mn-ea"/>
          <a:cs typeface="+mn-cs"/>
        </a:defRPr>
      </a:lvl1pPr>
      <a:lvl2pPr marL="182563" indent="-180975" algn="l" defTabSz="857250" rtl="0" eaLnBrk="1" fontAlgn="base" hangingPunct="1">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2pPr>
      <a:lvl3pPr marL="350838" indent="-166688" algn="l" defTabSz="857250" rtl="0" eaLnBrk="1" fontAlgn="base" hangingPunct="1">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3pPr>
      <a:lvl4pPr marL="541338" indent="-188913" algn="l" defTabSz="857250" rtl="0" eaLnBrk="1" fontAlgn="base" hangingPunct="1">
        <a:lnSpc>
          <a:spcPct val="120000"/>
        </a:lnSpc>
        <a:spcBef>
          <a:spcPct val="0"/>
        </a:spcBef>
        <a:spcAft>
          <a:spcPct val="0"/>
        </a:spcAft>
        <a:buSzPct val="80000"/>
        <a:buFont typeface="Arial" panose="020B0604020202020204" pitchFamily="34" charset="0"/>
        <a:buChar char="–"/>
        <a:defRPr sz="2000">
          <a:solidFill>
            <a:schemeClr val="tx1"/>
          </a:solidFill>
          <a:latin typeface="+mn-lt"/>
          <a:cs typeface="+mn-cs"/>
        </a:defRPr>
      </a:lvl4pPr>
      <a:lvl5pPr marL="722313" indent="-179388" algn="l" defTabSz="857250" rtl="0" eaLnBrk="1" fontAlgn="base" hangingPunct="1">
        <a:lnSpc>
          <a:spcPct val="120000"/>
        </a:lnSpc>
        <a:spcBef>
          <a:spcPct val="0"/>
        </a:spcBef>
        <a:spcAft>
          <a:spcPct val="0"/>
        </a:spcAft>
        <a:buSzPct val="80000"/>
        <a:buFont typeface="Arial" panose="020B0604020202020204" pitchFamily="34" charset="0"/>
        <a:buChar char="○"/>
        <a:defRPr sz="2000">
          <a:solidFill>
            <a:schemeClr val="tx1"/>
          </a:solidFill>
          <a:latin typeface="+mn-lt"/>
          <a:cs typeface="+mn-cs"/>
        </a:defRPr>
      </a:lvl5pPr>
      <a:lvl6pPr marL="1179513" indent="-179388" algn="l" defTabSz="857250" rtl="0" eaLnBrk="1" fontAlgn="base" hangingPunct="1">
        <a:lnSpc>
          <a:spcPct val="120000"/>
        </a:lnSpc>
        <a:spcBef>
          <a:spcPct val="0"/>
        </a:spcBef>
        <a:spcAft>
          <a:spcPct val="0"/>
        </a:spcAft>
        <a:buSzPct val="80000"/>
        <a:buFont typeface="Arial" charset="0"/>
        <a:buChar char="○"/>
        <a:defRPr sz="2000">
          <a:solidFill>
            <a:schemeClr val="tx1"/>
          </a:solidFill>
          <a:latin typeface="+mn-lt"/>
          <a:cs typeface="+mn-cs"/>
        </a:defRPr>
      </a:lvl6pPr>
      <a:lvl7pPr marL="1636713" indent="-179388" algn="l" defTabSz="857250" rtl="0" eaLnBrk="1" fontAlgn="base" hangingPunct="1">
        <a:lnSpc>
          <a:spcPct val="120000"/>
        </a:lnSpc>
        <a:spcBef>
          <a:spcPct val="0"/>
        </a:spcBef>
        <a:spcAft>
          <a:spcPct val="0"/>
        </a:spcAft>
        <a:buSzPct val="80000"/>
        <a:buFont typeface="Arial" charset="0"/>
        <a:buChar char="○"/>
        <a:defRPr sz="2000">
          <a:solidFill>
            <a:schemeClr val="tx1"/>
          </a:solidFill>
          <a:latin typeface="+mn-lt"/>
          <a:cs typeface="+mn-cs"/>
        </a:defRPr>
      </a:lvl7pPr>
      <a:lvl8pPr marL="2093913" indent="-179388" algn="l" defTabSz="857250" rtl="0" eaLnBrk="1" fontAlgn="base" hangingPunct="1">
        <a:lnSpc>
          <a:spcPct val="120000"/>
        </a:lnSpc>
        <a:spcBef>
          <a:spcPct val="0"/>
        </a:spcBef>
        <a:spcAft>
          <a:spcPct val="0"/>
        </a:spcAft>
        <a:buSzPct val="80000"/>
        <a:buFont typeface="Arial" charset="0"/>
        <a:buChar char="○"/>
        <a:defRPr sz="2000">
          <a:solidFill>
            <a:schemeClr val="tx1"/>
          </a:solidFill>
          <a:latin typeface="+mn-lt"/>
          <a:cs typeface="+mn-cs"/>
        </a:defRPr>
      </a:lvl8pPr>
      <a:lvl9pPr marL="2551113" indent="-179388" algn="l" defTabSz="857250" rtl="0" eaLnBrk="1" fontAlgn="base" hangingPunct="1">
        <a:lnSpc>
          <a:spcPct val="120000"/>
        </a:lnSpc>
        <a:spcBef>
          <a:spcPct val="0"/>
        </a:spcBef>
        <a:spcAft>
          <a:spcPct val="0"/>
        </a:spcAft>
        <a:buSzPct val="80000"/>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36" y="4114800"/>
            <a:ext cx="11881320" cy="1158446"/>
          </a:xfrm>
        </p:spPr>
        <p:txBody>
          <a:bodyPr>
            <a:normAutofit/>
          </a:bodyPr>
          <a:lstStyle/>
          <a:p>
            <a:r>
              <a:rPr lang="en-US" sz="4400" b="1" dirty="0" smtClean="0">
                <a:solidFill>
                  <a:schemeClr val="accent1"/>
                </a:solidFill>
              </a:rPr>
              <a:t>Sub-Unit 32: Paying Employees</a:t>
            </a:r>
            <a:endParaRPr lang="en-US" sz="4400" b="1" dirty="0">
              <a:solidFill>
                <a:schemeClr val="accent1"/>
              </a:solidFill>
            </a:endParaRPr>
          </a:p>
        </p:txBody>
      </p:sp>
      <p:sp>
        <p:nvSpPr>
          <p:cNvPr id="3" name="Subtitle 2"/>
          <p:cNvSpPr>
            <a:spLocks noGrp="1"/>
          </p:cNvSpPr>
          <p:nvPr>
            <p:ph type="subTitle" idx="1"/>
          </p:nvPr>
        </p:nvSpPr>
        <p:spPr>
          <a:xfrm>
            <a:off x="129515" y="5273246"/>
            <a:ext cx="10515598" cy="474836"/>
          </a:xfrm>
        </p:spPr>
        <p:txBody>
          <a:bodyPr>
            <a:noAutofit/>
          </a:bodyPr>
          <a:lstStyle/>
          <a:p>
            <a:r>
              <a:rPr lang="en-US" sz="2800" dirty="0" smtClean="0"/>
              <a:t>Pages 674-695</a:t>
            </a:r>
            <a:endParaRPr lang="en-US" sz="2800" dirty="0"/>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696" y="2636912"/>
            <a:ext cx="12547486" cy="1815882"/>
          </a:xfrm>
          <a:prstGeom prst="rect">
            <a:avLst/>
          </a:prstGeom>
          <a:noFill/>
        </p:spPr>
        <p:txBody>
          <a:bodyPr wrap="square" rtlCol="0">
            <a:spAutoFit/>
          </a:bodyPr>
          <a:lstStyle/>
          <a:p>
            <a:pPr algn="ctr"/>
            <a:r>
              <a:rPr lang="en-CA" sz="4000" b="1" dirty="0" smtClean="0"/>
              <a:t>CPP &amp; EI</a:t>
            </a:r>
          </a:p>
          <a:p>
            <a:pPr algn="ctr"/>
            <a:r>
              <a:rPr lang="en-CA" sz="2400" i="1" dirty="0" smtClean="0"/>
              <a:t>Accountants calculate these by looking at the current Payroll Deduction Tables</a:t>
            </a:r>
          </a:p>
          <a:p>
            <a:pPr algn="ctr"/>
            <a:r>
              <a:rPr lang="en-CA" sz="2400" b="1" dirty="0" smtClean="0"/>
              <a:t>CPP: </a:t>
            </a:r>
            <a:r>
              <a:rPr lang="en-CA" sz="2400" dirty="0" smtClean="0"/>
              <a:t>~4.95% of salary is deducted on each paycheck</a:t>
            </a:r>
          </a:p>
          <a:p>
            <a:pPr algn="ctr"/>
            <a:r>
              <a:rPr lang="en-CA" sz="2400" b="1" dirty="0" smtClean="0"/>
              <a:t>EI: </a:t>
            </a:r>
            <a:r>
              <a:rPr lang="en-CA" sz="2400" dirty="0" smtClean="0"/>
              <a:t>deduction % depends on the amount of employee’s salary</a:t>
            </a:r>
            <a:endParaRPr lang="en-CA" sz="2400" dirty="0"/>
          </a:p>
        </p:txBody>
      </p:sp>
    </p:spTree>
    <p:extLst>
      <p:ext uri="{BB962C8B-B14F-4D97-AF65-F5344CB8AC3E}">
        <p14:creationId xmlns:p14="http://schemas.microsoft.com/office/powerpoint/2010/main" val="422554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220" r="2302"/>
          <a:stretch/>
        </p:blipFill>
        <p:spPr>
          <a:xfrm>
            <a:off x="119336" y="414519"/>
            <a:ext cx="5832649" cy="606764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911" r="2907"/>
          <a:stretch/>
        </p:blipFill>
        <p:spPr>
          <a:xfrm>
            <a:off x="6168008" y="404664"/>
            <a:ext cx="5861262" cy="6067642"/>
          </a:xfrm>
          <a:prstGeom prst="rect">
            <a:avLst/>
          </a:prstGeom>
        </p:spPr>
      </p:pic>
    </p:spTree>
    <p:extLst>
      <p:ext uri="{BB962C8B-B14F-4D97-AF65-F5344CB8AC3E}">
        <p14:creationId xmlns:p14="http://schemas.microsoft.com/office/powerpoint/2010/main" val="157214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360" y="620688"/>
            <a:ext cx="11593288" cy="5509200"/>
          </a:xfrm>
          <a:prstGeom prst="rect">
            <a:avLst/>
          </a:prstGeom>
          <a:noFill/>
        </p:spPr>
        <p:txBody>
          <a:bodyPr wrap="square" rtlCol="0">
            <a:spAutoFit/>
          </a:bodyPr>
          <a:lstStyle/>
          <a:p>
            <a:pPr algn="ctr"/>
            <a:r>
              <a:rPr lang="en-CA" sz="4000" b="1" dirty="0" smtClean="0"/>
              <a:t>Income Tax</a:t>
            </a:r>
          </a:p>
          <a:p>
            <a:pPr algn="ctr"/>
            <a:r>
              <a:rPr lang="en-CA" sz="2400" i="1" dirty="0" smtClean="0"/>
              <a:t>Accountants calculate this by following a 3-Step Process*</a:t>
            </a:r>
          </a:p>
          <a:p>
            <a:pPr marL="457200" indent="-457200" algn="ctr">
              <a:buFont typeface="+mj-lt"/>
              <a:buAutoNum type="arabicPeriod"/>
            </a:pPr>
            <a:r>
              <a:rPr lang="en-CA" sz="2400" dirty="0" smtClean="0"/>
              <a:t>Have employees complete a TD1 form</a:t>
            </a:r>
          </a:p>
          <a:p>
            <a:pPr marL="457200" indent="-457200" algn="ctr">
              <a:buFont typeface="+mj-lt"/>
              <a:buAutoNum type="arabicPeriod"/>
            </a:pPr>
            <a:r>
              <a:rPr lang="en-CA" sz="2400" dirty="0" smtClean="0"/>
              <a:t>Use the Total Claim Amount from TD1 form to determine Net Claim Code</a:t>
            </a:r>
          </a:p>
          <a:p>
            <a:pPr marL="457200" indent="-457200" algn="ctr">
              <a:buFont typeface="+mj-lt"/>
              <a:buAutoNum type="arabicPeriod"/>
            </a:pPr>
            <a:r>
              <a:rPr lang="en-CA" sz="2400" dirty="0" smtClean="0"/>
              <a:t>Look up the Net Claim Code on the Payroll Deduction Table to determine Income Tax deduction</a:t>
            </a:r>
          </a:p>
          <a:p>
            <a:pPr algn="ctr"/>
            <a:endParaRPr lang="en-CA" sz="2400" i="1" dirty="0" smtClean="0"/>
          </a:p>
          <a:p>
            <a:pPr algn="ctr"/>
            <a:r>
              <a:rPr lang="en-CA" sz="2400" b="1" dirty="0" smtClean="0">
                <a:solidFill>
                  <a:schemeClr val="accent5"/>
                </a:solidFill>
              </a:rPr>
              <a:t>Both Provincial AND Federal Income Tax is deducted from each paycheck. The amount is determined as follows:</a:t>
            </a:r>
          </a:p>
          <a:p>
            <a:pPr marL="457200" indent="-457200" algn="ctr">
              <a:buFont typeface="+mj-lt"/>
              <a:buAutoNum type="arabicPeriod"/>
            </a:pPr>
            <a:r>
              <a:rPr lang="en-CA" sz="2400" dirty="0" smtClean="0"/>
              <a:t>Figure out salary</a:t>
            </a:r>
          </a:p>
          <a:p>
            <a:pPr marL="457200" indent="-457200" algn="ctr">
              <a:buFont typeface="+mj-lt"/>
              <a:buAutoNum type="arabicPeriod"/>
            </a:pPr>
            <a:r>
              <a:rPr lang="en-CA" sz="2400" dirty="0" smtClean="0"/>
              <a:t>Figure out Federal tax bracket % </a:t>
            </a:r>
          </a:p>
          <a:p>
            <a:pPr marL="457200" indent="-457200" algn="ctr">
              <a:buFont typeface="+mj-lt"/>
              <a:buAutoNum type="arabicPeriod"/>
            </a:pPr>
            <a:r>
              <a:rPr lang="en-CA" sz="2400" dirty="0" smtClean="0"/>
              <a:t>(Salary) x (%) = Annual Income Tax</a:t>
            </a:r>
          </a:p>
          <a:p>
            <a:pPr marL="457200" indent="-457200" algn="ctr">
              <a:buFont typeface="+mj-lt"/>
              <a:buAutoNum type="arabicPeriod"/>
            </a:pPr>
            <a:r>
              <a:rPr lang="en-CA" sz="2400" dirty="0" smtClean="0"/>
              <a:t>(Annual Income Tax)/(# Pay Periods)</a:t>
            </a:r>
          </a:p>
          <a:p>
            <a:pPr marL="457200" indent="-457200" algn="ctr">
              <a:buFont typeface="+mj-lt"/>
              <a:buAutoNum type="arabicPeriod"/>
            </a:pPr>
            <a:r>
              <a:rPr lang="en-CA" sz="2400" dirty="0" smtClean="0"/>
              <a:t>Repeat for Provincial Income Tax</a:t>
            </a:r>
          </a:p>
        </p:txBody>
      </p:sp>
    </p:spTree>
    <p:extLst>
      <p:ext uri="{BB962C8B-B14F-4D97-AF65-F5344CB8AC3E}">
        <p14:creationId xmlns:p14="http://schemas.microsoft.com/office/powerpoint/2010/main" val="227280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76" y="432092"/>
            <a:ext cx="5606278" cy="59641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064" y="432092"/>
            <a:ext cx="5184576" cy="5928180"/>
          </a:xfrm>
          <a:prstGeom prst="rect">
            <a:avLst/>
          </a:prstGeom>
        </p:spPr>
      </p:pic>
    </p:spTree>
    <p:extLst>
      <p:ext uri="{BB962C8B-B14F-4D97-AF65-F5344CB8AC3E}">
        <p14:creationId xmlns:p14="http://schemas.microsoft.com/office/powerpoint/2010/main" val="324189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10595410"/>
              </p:ext>
            </p:extLst>
          </p:nvPr>
        </p:nvGraphicFramePr>
        <p:xfrm>
          <a:off x="623392" y="692696"/>
          <a:ext cx="11017224" cy="4681794"/>
        </p:xfrm>
        <a:graphic>
          <a:graphicData uri="http://schemas.openxmlformats.org/drawingml/2006/table">
            <a:tbl>
              <a:tblPr firstRow="1" bandRow="1">
                <a:tableStyleId>{9D7B26C5-4107-4FEC-AEDC-1716B250A1EF}</a:tableStyleId>
              </a:tblPr>
              <a:tblGrid>
                <a:gridCol w="5508612"/>
                <a:gridCol w="5508612"/>
              </a:tblGrid>
              <a:tr h="576064">
                <a:tc gridSpan="2">
                  <a:txBody>
                    <a:bodyPr/>
                    <a:lstStyle/>
                    <a:p>
                      <a:pPr algn="ctr"/>
                      <a:r>
                        <a:rPr lang="en-CA" sz="3200" i="0" dirty="0" smtClean="0">
                          <a:solidFill>
                            <a:schemeClr val="tx1"/>
                          </a:solidFill>
                        </a:rPr>
                        <a:t>2017 Tax Brackets – FYI </a:t>
                      </a:r>
                      <a:r>
                        <a:rPr lang="en-CA" sz="3200" i="0" dirty="0" smtClean="0">
                          <a:solidFill>
                            <a:schemeClr val="tx1"/>
                          </a:solidFill>
                          <a:sym typeface="Wingdings" panose="05000000000000000000" pitchFamily="2" charset="2"/>
                        </a:rPr>
                        <a:t></a:t>
                      </a:r>
                      <a:endParaRPr lang="en-CA" sz="3200" i="0" dirty="0">
                        <a:solidFill>
                          <a:schemeClr val="tx1"/>
                        </a:solidFill>
                      </a:endParaRPr>
                    </a:p>
                  </a:txBody>
                  <a:tcPr/>
                </a:tc>
                <a:tc hMerge="1">
                  <a:txBody>
                    <a:bodyPr/>
                    <a:lstStyle/>
                    <a:p>
                      <a:pPr algn="ctr"/>
                      <a:endParaRPr lang="en-CA" sz="2000" i="1" dirty="0">
                        <a:solidFill>
                          <a:schemeClr val="accent5"/>
                        </a:solidFill>
                      </a:endParaRPr>
                    </a:p>
                  </a:txBody>
                  <a:tcPr/>
                </a:tc>
              </a:tr>
              <a:tr h="1651213">
                <a:tc>
                  <a:txBody>
                    <a:bodyPr/>
                    <a:lstStyle/>
                    <a:p>
                      <a:pPr algn="ctr"/>
                      <a:endParaRPr lang="en-CA" sz="3200" dirty="0" smtClean="0">
                        <a:solidFill>
                          <a:schemeClr val="accent4"/>
                        </a:solidFill>
                      </a:endParaRPr>
                    </a:p>
                    <a:p>
                      <a:pPr algn="ctr"/>
                      <a:r>
                        <a:rPr lang="en-CA" sz="3200" dirty="0" smtClean="0">
                          <a:solidFill>
                            <a:schemeClr val="accent4"/>
                          </a:solidFill>
                        </a:rPr>
                        <a:t>Provincial</a:t>
                      </a:r>
                    </a:p>
                    <a:p>
                      <a:pPr algn="ctr"/>
                      <a:r>
                        <a:rPr lang="en-CA" sz="2000" i="1" dirty="0" smtClean="0">
                          <a:solidFill>
                            <a:schemeClr val="accent4"/>
                          </a:solidFill>
                        </a:rPr>
                        <a:t>Go towards Provincial</a:t>
                      </a:r>
                      <a:r>
                        <a:rPr lang="en-CA" sz="2000" i="1" baseline="0" dirty="0" smtClean="0">
                          <a:solidFill>
                            <a:schemeClr val="accent4"/>
                          </a:solidFill>
                        </a:rPr>
                        <a:t> Funding</a:t>
                      </a:r>
                    </a:p>
                    <a:p>
                      <a:pPr algn="ctr"/>
                      <a:endParaRPr lang="en-CA" sz="2000" i="1" dirty="0">
                        <a:solidFill>
                          <a:schemeClr val="accent4"/>
                        </a:solidFill>
                      </a:endParaRPr>
                    </a:p>
                  </a:txBody>
                  <a:tcPr/>
                </a:tc>
                <a:tc>
                  <a:txBody>
                    <a:bodyPr/>
                    <a:lstStyle/>
                    <a:p>
                      <a:pPr algn="ctr"/>
                      <a:endParaRPr lang="en-CA" sz="3200" dirty="0" smtClean="0">
                        <a:solidFill>
                          <a:schemeClr val="accent5">
                            <a:lumMod val="75000"/>
                          </a:schemeClr>
                        </a:solidFill>
                      </a:endParaRPr>
                    </a:p>
                    <a:p>
                      <a:pPr algn="ctr"/>
                      <a:r>
                        <a:rPr lang="en-CA" sz="3200" dirty="0" smtClean="0">
                          <a:solidFill>
                            <a:schemeClr val="accent5"/>
                          </a:solidFill>
                        </a:rPr>
                        <a:t>Federal</a:t>
                      </a:r>
                    </a:p>
                    <a:p>
                      <a:pPr algn="ctr"/>
                      <a:r>
                        <a:rPr lang="en-CA" sz="2000" i="1" dirty="0" smtClean="0">
                          <a:solidFill>
                            <a:schemeClr val="accent5"/>
                          </a:solidFill>
                        </a:rPr>
                        <a:t>Go</a:t>
                      </a:r>
                      <a:r>
                        <a:rPr lang="en-CA" sz="2000" i="1" baseline="0" dirty="0" smtClean="0">
                          <a:solidFill>
                            <a:schemeClr val="accent5"/>
                          </a:solidFill>
                        </a:rPr>
                        <a:t> towards Canada-wide funding</a:t>
                      </a:r>
                      <a:endParaRPr lang="en-CA" sz="2000" i="1" dirty="0">
                        <a:solidFill>
                          <a:schemeClr val="accent5"/>
                        </a:solidFill>
                      </a:endParaRPr>
                    </a:p>
                  </a:txBody>
                  <a:tcPr/>
                </a:tc>
              </a:tr>
              <a:tr h="404379">
                <a:tc>
                  <a:txBody>
                    <a:bodyPr/>
                    <a:lstStyle/>
                    <a:p>
                      <a:pPr algn="l"/>
                      <a:r>
                        <a:rPr lang="en-CA" sz="2000" dirty="0" smtClean="0"/>
                        <a:t>$9 272.00* - $31 465.00                 10.8%</a:t>
                      </a:r>
                      <a:endParaRPr lang="en-CA" sz="2000" dirty="0"/>
                    </a:p>
                  </a:txBody>
                  <a:tcPr/>
                </a:tc>
                <a:tc>
                  <a:txBody>
                    <a:bodyPr/>
                    <a:lstStyle/>
                    <a:p>
                      <a:pPr algn="l"/>
                      <a:r>
                        <a:rPr lang="en-CA" sz="2000" dirty="0" smtClean="0"/>
                        <a:t>$11 636.00* - $45 915.00                 15%</a:t>
                      </a:r>
                      <a:endParaRPr lang="en-CA" sz="2000" dirty="0"/>
                    </a:p>
                  </a:txBody>
                  <a:tcPr/>
                </a:tc>
              </a:tr>
              <a:tr h="404379">
                <a:tc>
                  <a:txBody>
                    <a:bodyPr/>
                    <a:lstStyle/>
                    <a:p>
                      <a:pPr algn="l"/>
                      <a:r>
                        <a:rPr lang="en-CA" sz="2000" dirty="0" smtClean="0"/>
                        <a:t>$31 466.00 - $68 005.00                 12.75%</a:t>
                      </a:r>
                      <a:endParaRPr lang="en-CA"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smtClean="0"/>
                        <a:t>$45 916.00 - $91831.00                   20.5%</a:t>
                      </a:r>
                    </a:p>
                  </a:txBody>
                  <a:tcPr/>
                </a:tc>
              </a:tr>
              <a:tr h="404379">
                <a:tc>
                  <a:txBody>
                    <a:bodyPr/>
                    <a:lstStyle/>
                    <a:p>
                      <a:pPr algn="l"/>
                      <a:r>
                        <a:rPr lang="en-CA" sz="2000" dirty="0" smtClean="0"/>
                        <a:t>$68</a:t>
                      </a:r>
                      <a:r>
                        <a:rPr lang="en-CA" sz="2000" baseline="0" dirty="0" smtClean="0"/>
                        <a:t> 006.00+                                    17.4%</a:t>
                      </a:r>
                      <a:endParaRPr lang="en-CA" sz="2000" dirty="0"/>
                    </a:p>
                  </a:txBody>
                  <a:tcPr/>
                </a:tc>
                <a:tc>
                  <a:txBody>
                    <a:bodyPr/>
                    <a:lstStyle/>
                    <a:p>
                      <a:pPr algn="l"/>
                      <a:r>
                        <a:rPr lang="en-CA" sz="2000" dirty="0" smtClean="0"/>
                        <a:t>$91</a:t>
                      </a:r>
                      <a:r>
                        <a:rPr lang="en-CA" sz="2000" baseline="0" dirty="0" smtClean="0"/>
                        <a:t> 832.00 - $142 353.00                26%</a:t>
                      </a:r>
                      <a:endParaRPr lang="en-CA" sz="2000" dirty="0"/>
                    </a:p>
                  </a:txBody>
                  <a:tcPr/>
                </a:tc>
              </a:tr>
              <a:tr h="404379">
                <a:tc>
                  <a:txBody>
                    <a:bodyPr/>
                    <a:lstStyle/>
                    <a:p>
                      <a:pPr algn="l"/>
                      <a:endParaRPr lang="en-CA"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smtClean="0"/>
                        <a:t>$142 354.00 -</a:t>
                      </a:r>
                      <a:r>
                        <a:rPr lang="en-CA" sz="2000" baseline="0" dirty="0" smtClean="0"/>
                        <a:t> $</a:t>
                      </a:r>
                      <a:r>
                        <a:rPr lang="en-CA" sz="2000" dirty="0" smtClean="0"/>
                        <a:t>202 800.00              29%</a:t>
                      </a:r>
                    </a:p>
                  </a:txBody>
                  <a:tcPr/>
                </a:tc>
              </a:tr>
              <a:tr h="404379">
                <a:tc>
                  <a:txBody>
                    <a:bodyPr/>
                    <a:lstStyle/>
                    <a:p>
                      <a:pPr algn="l"/>
                      <a:endParaRPr lang="en-CA"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smtClean="0"/>
                        <a:t>$202 800.00+                                   33%</a:t>
                      </a:r>
                    </a:p>
                  </a:txBody>
                  <a:tcPr/>
                </a:tc>
              </a:tr>
              <a:tr h="4043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000" dirty="0" smtClean="0"/>
                    </a:p>
                  </a:txBody>
                  <a:tcPr/>
                </a:tc>
                <a:tc>
                  <a:txBody>
                    <a:bodyPr/>
                    <a:lstStyle/>
                    <a:p>
                      <a:endParaRPr lang="en-CA" sz="2000" dirty="0"/>
                    </a:p>
                  </a:txBody>
                  <a:tcPr/>
                </a:tc>
              </a:tr>
            </a:tbl>
          </a:graphicData>
        </a:graphic>
      </p:graphicFrame>
      <p:sp>
        <p:nvSpPr>
          <p:cNvPr id="4" name="TextBox 3"/>
          <p:cNvSpPr txBox="1"/>
          <p:nvPr/>
        </p:nvSpPr>
        <p:spPr>
          <a:xfrm>
            <a:off x="10203" y="5805264"/>
            <a:ext cx="12547486" cy="400110"/>
          </a:xfrm>
          <a:prstGeom prst="rect">
            <a:avLst/>
          </a:prstGeom>
          <a:noFill/>
        </p:spPr>
        <p:txBody>
          <a:bodyPr wrap="square" rtlCol="0">
            <a:spAutoFit/>
          </a:bodyPr>
          <a:lstStyle/>
          <a:p>
            <a:pPr algn="ctr"/>
            <a:r>
              <a:rPr lang="en-CA" sz="2000" dirty="0" smtClean="0"/>
              <a:t>*Basic Personal Amount</a:t>
            </a:r>
          </a:p>
        </p:txBody>
      </p:sp>
    </p:spTree>
    <p:extLst>
      <p:ext uri="{BB962C8B-B14F-4D97-AF65-F5344CB8AC3E}">
        <p14:creationId xmlns:p14="http://schemas.microsoft.com/office/powerpoint/2010/main" val="195876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051" y="476672"/>
            <a:ext cx="12547486" cy="5632311"/>
          </a:xfrm>
          <a:prstGeom prst="rect">
            <a:avLst/>
          </a:prstGeom>
          <a:noFill/>
        </p:spPr>
        <p:txBody>
          <a:bodyPr wrap="square" rtlCol="0">
            <a:spAutoFit/>
          </a:bodyPr>
          <a:lstStyle/>
          <a:p>
            <a:pPr algn="ctr"/>
            <a:r>
              <a:rPr lang="en-CA" sz="4000" b="1" dirty="0" smtClean="0">
                <a:solidFill>
                  <a:schemeClr val="accent1"/>
                </a:solidFill>
              </a:rPr>
              <a:t>Ms. Hammond’s Current Salary = $58 000/Year</a:t>
            </a:r>
          </a:p>
          <a:p>
            <a:pPr algn="ctr"/>
            <a:r>
              <a:rPr lang="en-CA" sz="4000" dirty="0" smtClean="0"/>
              <a:t>SO</a:t>
            </a:r>
          </a:p>
          <a:p>
            <a:pPr algn="ctr"/>
            <a:r>
              <a:rPr lang="en-CA" sz="4000" dirty="0" smtClean="0">
                <a:solidFill>
                  <a:schemeClr val="accent5"/>
                </a:solidFill>
              </a:rPr>
              <a:t>Federal Income Tax: 20.5%</a:t>
            </a:r>
          </a:p>
          <a:p>
            <a:pPr algn="ctr"/>
            <a:r>
              <a:rPr lang="en-CA" sz="4000" dirty="0" smtClean="0">
                <a:solidFill>
                  <a:schemeClr val="accent4"/>
                </a:solidFill>
              </a:rPr>
              <a:t>Provincial Income Tax: 12.75%  </a:t>
            </a:r>
          </a:p>
          <a:p>
            <a:pPr algn="ctr"/>
            <a:r>
              <a:rPr lang="en-CA" sz="4000" dirty="0" smtClean="0"/>
              <a:t>SO</a:t>
            </a:r>
          </a:p>
          <a:p>
            <a:pPr algn="ctr"/>
            <a:r>
              <a:rPr lang="en-CA" sz="4000" dirty="0" smtClean="0">
                <a:solidFill>
                  <a:schemeClr val="accent4"/>
                </a:solidFill>
              </a:rPr>
              <a:t>20.5 </a:t>
            </a:r>
            <a:r>
              <a:rPr lang="en-CA" sz="4000" dirty="0" smtClean="0"/>
              <a:t>+ </a:t>
            </a:r>
            <a:r>
              <a:rPr lang="en-CA" sz="4000" dirty="0" smtClean="0">
                <a:solidFill>
                  <a:schemeClr val="accent5"/>
                </a:solidFill>
              </a:rPr>
              <a:t>12.75</a:t>
            </a:r>
            <a:r>
              <a:rPr lang="en-CA" sz="4000" dirty="0" smtClean="0"/>
              <a:t> = </a:t>
            </a:r>
            <a:r>
              <a:rPr lang="en-CA" sz="4000" dirty="0" smtClean="0">
                <a:solidFill>
                  <a:schemeClr val="accent1">
                    <a:lumMod val="75000"/>
                  </a:schemeClr>
                </a:solidFill>
              </a:rPr>
              <a:t>33.25</a:t>
            </a:r>
            <a:endParaRPr lang="en-CA" sz="4000" dirty="0">
              <a:solidFill>
                <a:schemeClr val="accent1">
                  <a:lumMod val="75000"/>
                </a:schemeClr>
              </a:solidFill>
            </a:endParaRPr>
          </a:p>
          <a:p>
            <a:pPr algn="ctr"/>
            <a:r>
              <a:rPr lang="en-CA" sz="4000" dirty="0" smtClean="0">
                <a:solidFill>
                  <a:schemeClr val="accent1"/>
                </a:solidFill>
              </a:rPr>
              <a:t>58 000 </a:t>
            </a:r>
            <a:r>
              <a:rPr lang="en-CA" sz="4000" dirty="0" smtClean="0"/>
              <a:t>x </a:t>
            </a:r>
            <a:r>
              <a:rPr lang="en-CA" sz="4000" dirty="0" smtClean="0">
                <a:solidFill>
                  <a:schemeClr val="accent1">
                    <a:lumMod val="75000"/>
                  </a:schemeClr>
                </a:solidFill>
              </a:rPr>
              <a:t>33.25% (.3325) </a:t>
            </a:r>
            <a:r>
              <a:rPr lang="en-CA" sz="4000" dirty="0" smtClean="0"/>
              <a:t>= </a:t>
            </a:r>
            <a:r>
              <a:rPr lang="en-CA" sz="4000" dirty="0" smtClean="0">
                <a:solidFill>
                  <a:schemeClr val="accent1">
                    <a:lumMod val="75000"/>
                  </a:schemeClr>
                </a:solidFill>
              </a:rPr>
              <a:t>$19 285/Year</a:t>
            </a:r>
          </a:p>
          <a:p>
            <a:pPr algn="ctr"/>
            <a:r>
              <a:rPr lang="en-CA" sz="4000" dirty="0" smtClean="0"/>
              <a:t>SO</a:t>
            </a:r>
          </a:p>
          <a:p>
            <a:pPr algn="ctr"/>
            <a:r>
              <a:rPr lang="en-CA" sz="4000" dirty="0" smtClean="0">
                <a:solidFill>
                  <a:schemeClr val="accent1"/>
                </a:solidFill>
              </a:rPr>
              <a:t>$58 000</a:t>
            </a:r>
            <a:r>
              <a:rPr lang="en-CA" sz="4000" dirty="0" smtClean="0"/>
              <a:t> - </a:t>
            </a:r>
            <a:r>
              <a:rPr lang="en-CA" sz="4000" dirty="0" smtClean="0">
                <a:solidFill>
                  <a:schemeClr val="accent1">
                    <a:lumMod val="75000"/>
                  </a:schemeClr>
                </a:solidFill>
              </a:rPr>
              <a:t>$19 285 </a:t>
            </a:r>
            <a:r>
              <a:rPr lang="en-CA" sz="4000" dirty="0" smtClean="0"/>
              <a:t>= </a:t>
            </a:r>
            <a:r>
              <a:rPr lang="en-CA" sz="4000" dirty="0" smtClean="0">
                <a:solidFill>
                  <a:schemeClr val="accent1"/>
                </a:solidFill>
              </a:rPr>
              <a:t>$38 715</a:t>
            </a:r>
            <a:r>
              <a:rPr lang="en-CA" sz="4000" dirty="0" smtClean="0"/>
              <a:t> after IT deduction</a:t>
            </a:r>
            <a:endParaRPr lang="en-CA" sz="4000" dirty="0"/>
          </a:p>
        </p:txBody>
      </p:sp>
    </p:spTree>
    <p:extLst>
      <p:ext uri="{BB962C8B-B14F-4D97-AF65-F5344CB8AC3E}">
        <p14:creationId xmlns:p14="http://schemas.microsoft.com/office/powerpoint/2010/main" val="176541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696" y="1556792"/>
            <a:ext cx="12547486" cy="3293209"/>
          </a:xfrm>
          <a:prstGeom prst="rect">
            <a:avLst/>
          </a:prstGeom>
          <a:noFill/>
        </p:spPr>
        <p:txBody>
          <a:bodyPr wrap="square" rtlCol="0">
            <a:spAutoFit/>
          </a:bodyPr>
          <a:lstStyle/>
          <a:p>
            <a:pPr algn="ctr"/>
            <a:r>
              <a:rPr lang="en-CA" sz="4000" b="1" dirty="0" smtClean="0"/>
              <a:t>TD1 Forms</a:t>
            </a:r>
          </a:p>
          <a:p>
            <a:pPr algn="ctr"/>
            <a:r>
              <a:rPr lang="en-CA" sz="2400" i="1" dirty="0" smtClean="0"/>
              <a:t>Inform employer of tax credits applicable to each employee; this helps the accountant determine the correct amount of income tax to deduct/paycheck</a:t>
            </a:r>
          </a:p>
          <a:p>
            <a:pPr algn="ctr"/>
            <a:endParaRPr lang="en-CA" sz="2400" b="1" i="1" dirty="0"/>
          </a:p>
          <a:p>
            <a:pPr algn="ctr"/>
            <a:r>
              <a:rPr lang="en-CA" sz="2400" b="1" i="1" dirty="0" smtClean="0"/>
              <a:t>Are not the same as T1 forms </a:t>
            </a:r>
          </a:p>
          <a:p>
            <a:pPr algn="ctr"/>
            <a:r>
              <a:rPr lang="en-CA" sz="2400" dirty="0" smtClean="0"/>
              <a:t>(which are the forms you fill out during Income Tax time, which is when you check whether or not the correct amount of income tax has been deducted throughout the year, resulting in either an additional payment or a refund)</a:t>
            </a:r>
          </a:p>
        </p:txBody>
      </p:sp>
    </p:spTree>
    <p:extLst>
      <p:ext uri="{BB962C8B-B14F-4D97-AF65-F5344CB8AC3E}">
        <p14:creationId xmlns:p14="http://schemas.microsoft.com/office/powerpoint/2010/main" val="275698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2" y="0"/>
            <a:ext cx="5297436"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2024" y="20629"/>
            <a:ext cx="5299364" cy="6858000"/>
          </a:xfrm>
          <a:prstGeom prst="rect">
            <a:avLst/>
          </a:prstGeom>
        </p:spPr>
      </p:pic>
    </p:spTree>
    <p:extLst>
      <p:ext uri="{BB962C8B-B14F-4D97-AF65-F5344CB8AC3E}">
        <p14:creationId xmlns:p14="http://schemas.microsoft.com/office/powerpoint/2010/main" val="165643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479376" y="404664"/>
            <a:ext cx="11233247" cy="931267"/>
          </a:xfrm>
          <a:prstGeom prst="rect">
            <a:avLst/>
          </a:prstGeom>
        </p:spPr>
        <p:txBody>
          <a:bodyPr>
            <a:normAutofit/>
          </a:bodyPr>
          <a:lstStyle>
            <a:lvl1pPr algn="l" rtl="0" eaLnBrk="0" fontAlgn="base" hangingPunct="0">
              <a:spcBef>
                <a:spcPct val="40000"/>
              </a:spcBef>
              <a:spcAft>
                <a:spcPct val="0"/>
              </a:spcAft>
              <a:defRPr sz="2400" b="1">
                <a:solidFill>
                  <a:schemeClr val="tx2"/>
                </a:solidFill>
                <a:latin typeface="+mj-lt"/>
                <a:ea typeface="+mj-ea"/>
                <a:cs typeface="+mj-cs"/>
              </a:defRPr>
            </a:lvl1pPr>
            <a:lvl2pPr algn="l" rtl="0" eaLnBrk="0" fontAlgn="base" hangingPunct="0">
              <a:spcBef>
                <a:spcPct val="40000"/>
              </a:spcBef>
              <a:spcAft>
                <a:spcPct val="0"/>
              </a:spcAft>
              <a:defRPr sz="2400" b="1">
                <a:solidFill>
                  <a:schemeClr val="tx2"/>
                </a:solidFill>
                <a:latin typeface="Verdana" pitchFamily="34" charset="0"/>
                <a:cs typeface="Arial" charset="0"/>
              </a:defRPr>
            </a:lvl2pPr>
            <a:lvl3pPr algn="l" rtl="0" eaLnBrk="0" fontAlgn="base" hangingPunct="0">
              <a:spcBef>
                <a:spcPct val="40000"/>
              </a:spcBef>
              <a:spcAft>
                <a:spcPct val="0"/>
              </a:spcAft>
              <a:defRPr sz="2400" b="1">
                <a:solidFill>
                  <a:schemeClr val="tx2"/>
                </a:solidFill>
                <a:latin typeface="Verdana" pitchFamily="34" charset="0"/>
                <a:cs typeface="Arial" charset="0"/>
              </a:defRPr>
            </a:lvl3pPr>
            <a:lvl4pPr algn="l" rtl="0" eaLnBrk="0" fontAlgn="base" hangingPunct="0">
              <a:spcBef>
                <a:spcPct val="40000"/>
              </a:spcBef>
              <a:spcAft>
                <a:spcPct val="0"/>
              </a:spcAft>
              <a:defRPr sz="2400" b="1">
                <a:solidFill>
                  <a:schemeClr val="tx2"/>
                </a:solidFill>
                <a:latin typeface="Verdana" pitchFamily="34" charset="0"/>
                <a:cs typeface="Arial" charset="0"/>
              </a:defRPr>
            </a:lvl4pPr>
            <a:lvl5pPr algn="l" rtl="0" eaLnBrk="0" fontAlgn="base" hangingPunct="0">
              <a:spcBef>
                <a:spcPct val="40000"/>
              </a:spcBef>
              <a:spcAft>
                <a:spcPct val="0"/>
              </a:spcAft>
              <a:defRPr sz="2400" b="1">
                <a:solidFill>
                  <a:schemeClr val="tx2"/>
                </a:solidFill>
                <a:latin typeface="Verdana" pitchFamily="34" charset="0"/>
                <a:cs typeface="Arial" charset="0"/>
              </a:defRPr>
            </a:lvl5pPr>
            <a:lvl6pPr marL="457200" algn="l" rtl="0" fontAlgn="base">
              <a:spcBef>
                <a:spcPct val="40000"/>
              </a:spcBef>
              <a:spcAft>
                <a:spcPct val="0"/>
              </a:spcAft>
              <a:defRPr sz="2400" b="1">
                <a:solidFill>
                  <a:schemeClr val="tx2"/>
                </a:solidFill>
                <a:latin typeface="Verdana" pitchFamily="34" charset="0"/>
                <a:cs typeface="Arial" charset="0"/>
              </a:defRPr>
            </a:lvl6pPr>
            <a:lvl7pPr marL="914400" algn="l" rtl="0" fontAlgn="base">
              <a:spcBef>
                <a:spcPct val="40000"/>
              </a:spcBef>
              <a:spcAft>
                <a:spcPct val="0"/>
              </a:spcAft>
              <a:defRPr sz="2400" b="1">
                <a:solidFill>
                  <a:schemeClr val="tx2"/>
                </a:solidFill>
                <a:latin typeface="Verdana" pitchFamily="34" charset="0"/>
                <a:cs typeface="Arial" charset="0"/>
              </a:defRPr>
            </a:lvl7pPr>
            <a:lvl8pPr marL="1371600" algn="l" rtl="0" fontAlgn="base">
              <a:spcBef>
                <a:spcPct val="40000"/>
              </a:spcBef>
              <a:spcAft>
                <a:spcPct val="0"/>
              </a:spcAft>
              <a:defRPr sz="2400" b="1">
                <a:solidFill>
                  <a:schemeClr val="tx2"/>
                </a:solidFill>
                <a:latin typeface="Verdana" pitchFamily="34" charset="0"/>
                <a:cs typeface="Arial" charset="0"/>
              </a:defRPr>
            </a:lvl8pPr>
            <a:lvl9pPr marL="1828800" algn="l" rtl="0" fontAlgn="base">
              <a:spcBef>
                <a:spcPct val="40000"/>
              </a:spcBef>
              <a:spcAft>
                <a:spcPct val="0"/>
              </a:spcAft>
              <a:defRPr sz="2400" b="1">
                <a:solidFill>
                  <a:schemeClr val="tx2"/>
                </a:solidFill>
                <a:latin typeface="Verdana" pitchFamily="34" charset="0"/>
                <a:cs typeface="Arial" charset="0"/>
              </a:defRPr>
            </a:lvl9pPr>
          </a:lstStyle>
          <a:p>
            <a:pPr algn="ctr">
              <a:defRPr/>
            </a:pPr>
            <a:r>
              <a:rPr lang="en-CA" sz="3250" kern="0" dirty="0" smtClean="0">
                <a:solidFill>
                  <a:schemeClr val="bg1"/>
                </a:solidFill>
                <a:latin typeface="Century Schoolbook" panose="02040604050505020304" pitchFamily="18" charset="0"/>
              </a:rPr>
              <a:t>Lesson 3: </a:t>
            </a:r>
            <a:r>
              <a:rPr lang="en-CA" sz="3250" kern="0" dirty="0" smtClean="0">
                <a:solidFill>
                  <a:schemeClr val="tx1"/>
                </a:solidFill>
                <a:latin typeface="Century Schoolbook" panose="02040604050505020304" pitchFamily="18" charset="0"/>
              </a:rPr>
              <a:t>Calculating Net Earnings</a:t>
            </a:r>
            <a:endParaRPr lang="en-CA" sz="3250" kern="0" dirty="0">
              <a:solidFill>
                <a:schemeClr val="tx1"/>
              </a:solidFill>
              <a:latin typeface="Century Schoolbook" panose="02040604050505020304" pitchFamily="18" charset="0"/>
            </a:endParaRPr>
          </a:p>
        </p:txBody>
      </p:sp>
      <p:sp>
        <p:nvSpPr>
          <p:cNvPr id="4" name="Content Placeholder 2"/>
          <p:cNvSpPr txBox="1">
            <a:spLocks/>
          </p:cNvSpPr>
          <p:nvPr/>
        </p:nvSpPr>
        <p:spPr>
          <a:xfrm>
            <a:off x="241506" y="1124744"/>
            <a:ext cx="11708983" cy="5472608"/>
          </a:xfrm>
          <a:prstGeom prst="rect">
            <a:avLst/>
          </a:prstGeom>
        </p:spPr>
        <p:txBody>
          <a:bodyPr>
            <a:normAutofit lnSpcReduction="10000"/>
          </a:bodyPr>
          <a:lstStyle>
            <a:lvl1pPr marL="342900" indent="-342900" algn="l" defTabSz="857250" rtl="0" eaLnBrk="0" fontAlgn="base" hangingPunct="0">
              <a:lnSpc>
                <a:spcPct val="120000"/>
              </a:lnSpc>
              <a:spcBef>
                <a:spcPct val="0"/>
              </a:spcBef>
              <a:spcAft>
                <a:spcPct val="0"/>
              </a:spcAft>
              <a:buSzPct val="80000"/>
              <a:buFont typeface="Verdana" panose="020B0604030504040204" pitchFamily="34" charset="0"/>
              <a:defRPr sz="2000">
                <a:solidFill>
                  <a:schemeClr val="tx1"/>
                </a:solidFill>
                <a:latin typeface="+mn-lt"/>
                <a:ea typeface="+mn-ea"/>
                <a:cs typeface="+mn-cs"/>
              </a:defRPr>
            </a:lvl1pPr>
            <a:lvl2pPr marL="182563" indent="-180975" algn="l" defTabSz="857250"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2pPr>
            <a:lvl3pPr marL="350838" indent="-166688" algn="l" defTabSz="857250"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3pPr>
            <a:lvl4pPr marL="541338" indent="-188913" algn="l" defTabSz="857250" rtl="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mn-lt"/>
                <a:cs typeface="+mn-cs"/>
              </a:defRPr>
            </a:lvl4pPr>
            <a:lvl5pPr marL="722313" indent="-179388" algn="l" defTabSz="857250" rtl="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mn-lt"/>
                <a:cs typeface="+mn-cs"/>
              </a:defRPr>
            </a:lvl5pPr>
            <a:lvl6pPr marL="11795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6pPr>
            <a:lvl7pPr marL="16367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7pPr>
            <a:lvl8pPr marL="20939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8pPr>
            <a:lvl9pPr marL="25511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9pPr>
          </a:lstStyle>
          <a:p>
            <a:pPr>
              <a:lnSpc>
                <a:spcPct val="150000"/>
              </a:lnSpc>
              <a:defRPr/>
            </a:pPr>
            <a:r>
              <a:rPr lang="en-CA" sz="2400" b="1" kern="0" dirty="0">
                <a:solidFill>
                  <a:schemeClr val="bg1"/>
                </a:solidFill>
                <a:latin typeface="Century Schoolbook" panose="02040604050505020304" pitchFamily="18" charset="0"/>
              </a:rPr>
              <a:t>Independent Reading: Textbook</a:t>
            </a:r>
          </a:p>
          <a:p>
            <a:pPr lvl="4">
              <a:lnSpc>
                <a:spcPct val="150000"/>
              </a:lnSpc>
              <a:buFont typeface="Wingdings" panose="05000000000000000000" pitchFamily="2" charset="2"/>
              <a:buChar char="ü"/>
              <a:defRPr/>
            </a:pPr>
            <a:r>
              <a:rPr lang="en-CA" sz="2100" b="1" kern="0" dirty="0">
                <a:solidFill>
                  <a:schemeClr val="bg1"/>
                </a:solidFill>
                <a:latin typeface="Century Schoolbook" panose="02040604050505020304" pitchFamily="18" charset="0"/>
              </a:rPr>
              <a:t>  </a:t>
            </a:r>
            <a:r>
              <a:rPr lang="en-CA" sz="2100" kern="0" dirty="0" smtClean="0">
                <a:solidFill>
                  <a:schemeClr val="bg1"/>
                </a:solidFill>
                <a:latin typeface="Century Schoolbook" panose="02040604050505020304" pitchFamily="18" charset="0"/>
              </a:rPr>
              <a:t>Section 3: 686-691 (up to unit’s end)</a:t>
            </a:r>
            <a:endParaRPr lang="en-CA" sz="2400" kern="0" dirty="0">
              <a:solidFill>
                <a:schemeClr val="bg1"/>
              </a:solidFill>
              <a:latin typeface="Century Schoolbook" panose="02040604050505020304" pitchFamily="18" charset="0"/>
            </a:endParaRPr>
          </a:p>
          <a:p>
            <a:pPr>
              <a:lnSpc>
                <a:spcPct val="150000"/>
              </a:lnSpc>
              <a:defRPr/>
            </a:pPr>
            <a:r>
              <a:rPr lang="en-CA" sz="2400" b="1" kern="0" dirty="0" smtClean="0">
                <a:solidFill>
                  <a:schemeClr val="bg1"/>
                </a:solidFill>
                <a:latin typeface="Century Schoolbook" panose="02040604050505020304" pitchFamily="18" charset="0"/>
              </a:rPr>
              <a:t>Definitions: Notebook</a:t>
            </a:r>
            <a:endParaRPr lang="en-CA" sz="2400" b="1" kern="0" dirty="0">
              <a:solidFill>
                <a:schemeClr val="bg1"/>
              </a:solidFill>
              <a:latin typeface="Century Schoolbook" panose="02040604050505020304" pitchFamily="18" charset="0"/>
            </a:endParaRPr>
          </a:p>
          <a:p>
            <a:pPr lvl="4">
              <a:lnSpc>
                <a:spcPct val="150000"/>
              </a:lnSpc>
              <a:buFont typeface="Wingdings" panose="05000000000000000000" pitchFamily="2" charset="2"/>
              <a:buChar char="ü"/>
              <a:defRPr/>
            </a:pPr>
            <a:r>
              <a:rPr lang="en-CA" sz="2100" b="1" kern="0" dirty="0" smtClean="0">
                <a:solidFill>
                  <a:schemeClr val="bg1"/>
                </a:solidFill>
                <a:latin typeface="Century Schoolbook" panose="02040604050505020304" pitchFamily="18" charset="0"/>
              </a:rPr>
              <a:t>  </a:t>
            </a:r>
            <a:r>
              <a:rPr lang="en-CA" sz="2100" kern="0" dirty="0" smtClean="0">
                <a:solidFill>
                  <a:schemeClr val="bg1"/>
                </a:solidFill>
                <a:latin typeface="Century Schoolbook" panose="02040604050505020304" pitchFamily="18" charset="0"/>
              </a:rPr>
              <a:t>Gross Earnings, Net Earnings, Taxable Earnings, Payroll Deduction Tables, Salary, Hourly Rate, Commission, Piece Rate, Overtime, Unions (you may have to research this one)</a:t>
            </a:r>
            <a:endParaRPr lang="en-CA" sz="2400" kern="0" dirty="0">
              <a:solidFill>
                <a:schemeClr val="bg1"/>
              </a:solidFill>
              <a:latin typeface="Century Schoolbook" panose="02040604050505020304" pitchFamily="18" charset="0"/>
            </a:endParaRPr>
          </a:p>
          <a:p>
            <a:pPr>
              <a:lnSpc>
                <a:spcPct val="150000"/>
              </a:lnSpc>
              <a:defRPr/>
            </a:pPr>
            <a:r>
              <a:rPr lang="en-CA" sz="2400" b="1" kern="0" dirty="0" smtClean="0">
                <a:solidFill>
                  <a:schemeClr val="bg1"/>
                </a:solidFill>
                <a:latin typeface="Century Schoolbook" panose="02040604050505020304" pitchFamily="18" charset="0"/>
              </a:rPr>
              <a:t>Check </a:t>
            </a:r>
            <a:r>
              <a:rPr lang="en-CA" sz="2400" b="1" kern="0" dirty="0">
                <a:solidFill>
                  <a:schemeClr val="bg1"/>
                </a:solidFill>
                <a:latin typeface="Century Schoolbook" panose="02040604050505020304" pitchFamily="18" charset="0"/>
              </a:rPr>
              <a:t>Your Understanding – Text 692</a:t>
            </a:r>
          </a:p>
          <a:p>
            <a:pPr lvl="4">
              <a:lnSpc>
                <a:spcPct val="150000"/>
              </a:lnSpc>
              <a:buFont typeface="Wingdings" panose="05000000000000000000" pitchFamily="2" charset="2"/>
              <a:buChar char="ü"/>
              <a:defRPr/>
            </a:pPr>
            <a:r>
              <a:rPr lang="en-CA" sz="2100" b="1" kern="0" dirty="0" smtClean="0">
                <a:solidFill>
                  <a:schemeClr val="bg1"/>
                </a:solidFill>
                <a:latin typeface="Century Schoolbook" panose="02040604050505020304" pitchFamily="18" charset="0"/>
              </a:rPr>
              <a:t>  </a:t>
            </a:r>
            <a:r>
              <a:rPr lang="en-CA" sz="2100" kern="0" dirty="0">
                <a:solidFill>
                  <a:schemeClr val="bg1"/>
                </a:solidFill>
                <a:latin typeface="Century Schoolbook" panose="02040604050505020304" pitchFamily="18" charset="0"/>
              </a:rPr>
              <a:t>Questions </a:t>
            </a:r>
            <a:r>
              <a:rPr lang="en-CA" sz="2100" kern="0" dirty="0" smtClean="0">
                <a:solidFill>
                  <a:schemeClr val="bg1"/>
                </a:solidFill>
                <a:latin typeface="Century Schoolbook" panose="02040604050505020304" pitchFamily="18" charset="0"/>
              </a:rPr>
              <a:t>9-12 </a:t>
            </a:r>
            <a:endParaRPr lang="en-CA" sz="2100" kern="0" dirty="0">
              <a:solidFill>
                <a:schemeClr val="bg1"/>
              </a:solidFill>
              <a:latin typeface="Century Schoolbook" panose="02040604050505020304" pitchFamily="18" charset="0"/>
            </a:endParaRPr>
          </a:p>
          <a:p>
            <a:pPr>
              <a:lnSpc>
                <a:spcPct val="150000"/>
              </a:lnSpc>
              <a:defRPr/>
            </a:pPr>
            <a:r>
              <a:rPr lang="en-CA" sz="2400" b="1" kern="0" dirty="0" smtClean="0">
                <a:solidFill>
                  <a:schemeClr val="bg1"/>
                </a:solidFill>
                <a:latin typeface="Century Schoolbook" panose="02040604050505020304" pitchFamily="18" charset="0"/>
              </a:rPr>
              <a:t>Apply </a:t>
            </a:r>
            <a:r>
              <a:rPr lang="en-CA" sz="2400" b="1" kern="0" dirty="0">
                <a:solidFill>
                  <a:schemeClr val="bg1"/>
                </a:solidFill>
                <a:latin typeface="Century Schoolbook" panose="02040604050505020304" pitchFamily="18" charset="0"/>
              </a:rPr>
              <a:t>Your Knowledge – Text </a:t>
            </a:r>
            <a:r>
              <a:rPr lang="en-CA" sz="2400" b="1" kern="0" dirty="0" smtClean="0">
                <a:solidFill>
                  <a:schemeClr val="bg1"/>
                </a:solidFill>
                <a:latin typeface="Century Schoolbook" panose="02040604050505020304" pitchFamily="18" charset="0"/>
              </a:rPr>
              <a:t>693-695, </a:t>
            </a:r>
            <a:r>
              <a:rPr lang="en-CA" sz="2400" b="1" kern="0" dirty="0" err="1" smtClean="0">
                <a:solidFill>
                  <a:schemeClr val="bg1"/>
                </a:solidFill>
                <a:latin typeface="Century Schoolbook" panose="02040604050505020304" pitchFamily="18" charset="0"/>
              </a:rPr>
              <a:t>Wrk</a:t>
            </a:r>
            <a:r>
              <a:rPr lang="en-CA" sz="2400" b="1" kern="0" dirty="0" smtClean="0">
                <a:solidFill>
                  <a:schemeClr val="bg1"/>
                </a:solidFill>
                <a:latin typeface="Century Schoolbook" panose="02040604050505020304" pitchFamily="18" charset="0"/>
              </a:rPr>
              <a:t> 465-469</a:t>
            </a:r>
          </a:p>
          <a:p>
            <a:pPr lvl="4">
              <a:lnSpc>
                <a:spcPct val="150000"/>
              </a:lnSpc>
              <a:buFont typeface="Wingdings" panose="05000000000000000000" pitchFamily="2" charset="2"/>
              <a:buChar char="ü"/>
              <a:defRPr/>
            </a:pPr>
            <a:r>
              <a:rPr lang="en-CA" sz="2100" kern="0" dirty="0" smtClean="0">
                <a:solidFill>
                  <a:schemeClr val="bg1"/>
                </a:solidFill>
                <a:latin typeface="Century Schoolbook" panose="02040604050505020304" pitchFamily="18" charset="0"/>
              </a:rPr>
              <a:t> Exercises 1-10  (look up this year’s Payroll Deductions Tables – for EI/CPP/IT – online) [see class site]</a:t>
            </a:r>
          </a:p>
          <a:p>
            <a:pPr marL="441127" lvl="4" indent="0">
              <a:lnSpc>
                <a:spcPct val="150000"/>
              </a:lnSpc>
              <a:buNone/>
              <a:defRPr/>
            </a:pPr>
            <a:endParaRPr lang="en-CA" sz="1950" kern="0" dirty="0">
              <a:solidFill>
                <a:schemeClr val="bg1"/>
              </a:solidFill>
              <a:latin typeface="Century Schoolbook" panose="02040604050505020304" pitchFamily="18" charset="0"/>
            </a:endParaRPr>
          </a:p>
          <a:p>
            <a:pPr lvl="4">
              <a:lnSpc>
                <a:spcPct val="150000"/>
              </a:lnSpc>
              <a:buFont typeface="Wingdings" panose="05000000000000000000" pitchFamily="2" charset="2"/>
              <a:buChar char="ü"/>
              <a:defRPr/>
            </a:pPr>
            <a:endParaRPr lang="en-CA" sz="1950" kern="0"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335936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9394" name="Footer Placeholder 1"/>
          <p:cNvSpPr>
            <a:spLocks noGrp="1"/>
          </p:cNvSpPr>
          <p:nvPr>
            <p:ph type="ftr" sz="quarter" idx="10"/>
          </p:nvPr>
        </p:nvSpPr>
        <p:spPr>
          <a:noFill/>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900" dirty="0">
                <a:solidFill>
                  <a:schemeClr val="bg1"/>
                </a:solidFill>
              </a:rPr>
              <a:t>Principles of Accounting, 4th edition</a:t>
            </a:r>
          </a:p>
          <a:p>
            <a:pPr>
              <a:lnSpc>
                <a:spcPct val="100000"/>
              </a:lnSpc>
              <a:buSzTx/>
              <a:buFontTx/>
              <a:buNone/>
            </a:pPr>
            <a:endParaRPr lang="en-GB" altLang="en-US" sz="900" dirty="0">
              <a:solidFill>
                <a:schemeClr val="bg1"/>
              </a:solidFill>
            </a:endParaRPr>
          </a:p>
        </p:txBody>
      </p:sp>
      <p:sp>
        <p:nvSpPr>
          <p:cNvPr id="5" name="Title 1"/>
          <p:cNvSpPr txBox="1">
            <a:spLocks/>
          </p:cNvSpPr>
          <p:nvPr/>
        </p:nvSpPr>
        <p:spPr>
          <a:xfrm>
            <a:off x="862012" y="700087"/>
            <a:ext cx="10515601" cy="1144588"/>
          </a:xfrm>
          <a:prstGeom prst="rect">
            <a:avLst/>
          </a:prstGeom>
        </p:spPr>
        <p:txBody>
          <a:bodyPr>
            <a:normAutofit fontScale="92500" lnSpcReduction="20000"/>
          </a:bodyPr>
          <a:lstStyle>
            <a:lvl1pPr algn="l" rtl="0" eaLnBrk="0" fontAlgn="base" hangingPunct="0">
              <a:spcBef>
                <a:spcPct val="40000"/>
              </a:spcBef>
              <a:spcAft>
                <a:spcPct val="0"/>
              </a:spcAft>
              <a:defRPr sz="2400" b="1">
                <a:solidFill>
                  <a:schemeClr val="tx2"/>
                </a:solidFill>
                <a:latin typeface="+mj-lt"/>
                <a:ea typeface="+mj-ea"/>
                <a:cs typeface="+mj-cs"/>
              </a:defRPr>
            </a:lvl1pPr>
            <a:lvl2pPr algn="l" rtl="0" eaLnBrk="0" fontAlgn="base" hangingPunct="0">
              <a:spcBef>
                <a:spcPct val="40000"/>
              </a:spcBef>
              <a:spcAft>
                <a:spcPct val="0"/>
              </a:spcAft>
              <a:defRPr sz="2400" b="1">
                <a:solidFill>
                  <a:schemeClr val="tx2"/>
                </a:solidFill>
                <a:latin typeface="Verdana" pitchFamily="34" charset="0"/>
                <a:cs typeface="Arial" charset="0"/>
              </a:defRPr>
            </a:lvl2pPr>
            <a:lvl3pPr algn="l" rtl="0" eaLnBrk="0" fontAlgn="base" hangingPunct="0">
              <a:spcBef>
                <a:spcPct val="40000"/>
              </a:spcBef>
              <a:spcAft>
                <a:spcPct val="0"/>
              </a:spcAft>
              <a:defRPr sz="2400" b="1">
                <a:solidFill>
                  <a:schemeClr val="tx2"/>
                </a:solidFill>
                <a:latin typeface="Verdana" pitchFamily="34" charset="0"/>
                <a:cs typeface="Arial" charset="0"/>
              </a:defRPr>
            </a:lvl3pPr>
            <a:lvl4pPr algn="l" rtl="0" eaLnBrk="0" fontAlgn="base" hangingPunct="0">
              <a:spcBef>
                <a:spcPct val="40000"/>
              </a:spcBef>
              <a:spcAft>
                <a:spcPct val="0"/>
              </a:spcAft>
              <a:defRPr sz="2400" b="1">
                <a:solidFill>
                  <a:schemeClr val="tx2"/>
                </a:solidFill>
                <a:latin typeface="Verdana" pitchFamily="34" charset="0"/>
                <a:cs typeface="Arial" charset="0"/>
              </a:defRPr>
            </a:lvl4pPr>
            <a:lvl5pPr algn="l" rtl="0" eaLnBrk="0" fontAlgn="base" hangingPunct="0">
              <a:spcBef>
                <a:spcPct val="40000"/>
              </a:spcBef>
              <a:spcAft>
                <a:spcPct val="0"/>
              </a:spcAft>
              <a:defRPr sz="2400" b="1">
                <a:solidFill>
                  <a:schemeClr val="tx2"/>
                </a:solidFill>
                <a:latin typeface="Verdana" pitchFamily="34" charset="0"/>
                <a:cs typeface="Arial" charset="0"/>
              </a:defRPr>
            </a:lvl5pPr>
            <a:lvl6pPr marL="457200" algn="l" rtl="0" fontAlgn="base">
              <a:spcBef>
                <a:spcPct val="40000"/>
              </a:spcBef>
              <a:spcAft>
                <a:spcPct val="0"/>
              </a:spcAft>
              <a:defRPr sz="2400" b="1">
                <a:solidFill>
                  <a:schemeClr val="tx2"/>
                </a:solidFill>
                <a:latin typeface="Verdana" pitchFamily="34" charset="0"/>
                <a:cs typeface="Arial" charset="0"/>
              </a:defRPr>
            </a:lvl6pPr>
            <a:lvl7pPr marL="914400" algn="l" rtl="0" fontAlgn="base">
              <a:spcBef>
                <a:spcPct val="40000"/>
              </a:spcBef>
              <a:spcAft>
                <a:spcPct val="0"/>
              </a:spcAft>
              <a:defRPr sz="2400" b="1">
                <a:solidFill>
                  <a:schemeClr val="tx2"/>
                </a:solidFill>
                <a:latin typeface="Verdana" pitchFamily="34" charset="0"/>
                <a:cs typeface="Arial" charset="0"/>
              </a:defRPr>
            </a:lvl7pPr>
            <a:lvl8pPr marL="1371600" algn="l" rtl="0" fontAlgn="base">
              <a:spcBef>
                <a:spcPct val="40000"/>
              </a:spcBef>
              <a:spcAft>
                <a:spcPct val="0"/>
              </a:spcAft>
              <a:defRPr sz="2400" b="1">
                <a:solidFill>
                  <a:schemeClr val="tx2"/>
                </a:solidFill>
                <a:latin typeface="Verdana" pitchFamily="34" charset="0"/>
                <a:cs typeface="Arial" charset="0"/>
              </a:defRPr>
            </a:lvl8pPr>
            <a:lvl9pPr marL="1828800" algn="l" rtl="0" fontAlgn="base">
              <a:spcBef>
                <a:spcPct val="40000"/>
              </a:spcBef>
              <a:spcAft>
                <a:spcPct val="0"/>
              </a:spcAft>
              <a:defRPr sz="2400" b="1">
                <a:solidFill>
                  <a:schemeClr val="tx2"/>
                </a:solidFill>
                <a:latin typeface="Verdana" pitchFamily="34" charset="0"/>
                <a:cs typeface="Arial" charset="0"/>
              </a:defRPr>
            </a:lvl9pPr>
          </a:lstStyle>
          <a:p>
            <a:pPr algn="ctr">
              <a:defRPr/>
            </a:pPr>
            <a:r>
              <a:rPr lang="en-CA" sz="4000" kern="0" dirty="0" smtClean="0">
                <a:solidFill>
                  <a:schemeClr val="bg2"/>
                </a:solidFill>
                <a:latin typeface="Century Schoolbook" panose="02040604050505020304" pitchFamily="18" charset="0"/>
              </a:rPr>
              <a:t>Mini-Assignment #1: </a:t>
            </a:r>
          </a:p>
          <a:p>
            <a:pPr algn="ctr">
              <a:defRPr/>
            </a:pPr>
            <a:r>
              <a:rPr lang="en-CA" sz="3200" kern="0" dirty="0" smtClean="0">
                <a:solidFill>
                  <a:schemeClr val="tx1"/>
                </a:solidFill>
                <a:latin typeface="Century Schoolbook" panose="02040604050505020304" pitchFamily="18" charset="0"/>
              </a:rPr>
              <a:t>Paying Employees [Exercise 11, page 695]</a:t>
            </a:r>
            <a:endParaRPr lang="en-CA" sz="3200" kern="0" dirty="0">
              <a:solidFill>
                <a:schemeClr val="tx1"/>
              </a:solidFill>
              <a:latin typeface="Century Schoolbook" panose="02040604050505020304" pitchFamily="18" charset="0"/>
            </a:endParaRPr>
          </a:p>
        </p:txBody>
      </p:sp>
      <p:sp>
        <p:nvSpPr>
          <p:cNvPr id="6" name="Content Placeholder 2"/>
          <p:cNvSpPr txBox="1">
            <a:spLocks/>
          </p:cNvSpPr>
          <p:nvPr/>
        </p:nvSpPr>
        <p:spPr>
          <a:xfrm>
            <a:off x="191344" y="1844675"/>
            <a:ext cx="11881320" cy="4248150"/>
          </a:xfrm>
          <a:prstGeom prst="rect">
            <a:avLst/>
          </a:prstGeom>
        </p:spPr>
        <p:txBody>
          <a:bodyPr>
            <a:normAutofit/>
          </a:bodyPr>
          <a:lstStyle>
            <a:lvl1pPr marL="342900" indent="-342900" algn="l" defTabSz="857250" rtl="0" eaLnBrk="0" fontAlgn="base" hangingPunct="0">
              <a:lnSpc>
                <a:spcPct val="120000"/>
              </a:lnSpc>
              <a:spcBef>
                <a:spcPct val="0"/>
              </a:spcBef>
              <a:spcAft>
                <a:spcPct val="0"/>
              </a:spcAft>
              <a:buSzPct val="80000"/>
              <a:buFont typeface="Verdana" panose="020B0604030504040204" pitchFamily="34" charset="0"/>
              <a:defRPr sz="2000">
                <a:solidFill>
                  <a:schemeClr val="tx1"/>
                </a:solidFill>
                <a:latin typeface="+mn-lt"/>
                <a:ea typeface="+mn-ea"/>
                <a:cs typeface="+mn-cs"/>
              </a:defRPr>
            </a:lvl1pPr>
            <a:lvl2pPr marL="182563" indent="-180975" algn="l" defTabSz="857250"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2pPr>
            <a:lvl3pPr marL="350838" indent="-166688" algn="l" defTabSz="857250"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3pPr>
            <a:lvl4pPr marL="541338" indent="-188913" algn="l" defTabSz="857250" rtl="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mn-lt"/>
                <a:cs typeface="+mn-cs"/>
              </a:defRPr>
            </a:lvl4pPr>
            <a:lvl5pPr marL="722313" indent="-179388" algn="l" defTabSz="857250" rtl="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mn-lt"/>
                <a:cs typeface="+mn-cs"/>
              </a:defRPr>
            </a:lvl5pPr>
            <a:lvl6pPr marL="11795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6pPr>
            <a:lvl7pPr marL="16367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7pPr>
            <a:lvl8pPr marL="20939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8pPr>
            <a:lvl9pPr marL="25511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9pPr>
          </a:lstStyle>
          <a:p>
            <a:pPr lvl="4">
              <a:lnSpc>
                <a:spcPct val="150000"/>
              </a:lnSpc>
              <a:buFont typeface="Wingdings" panose="05000000000000000000" pitchFamily="2" charset="2"/>
              <a:buChar char="ü"/>
              <a:defRPr/>
            </a:pPr>
            <a:r>
              <a:rPr lang="en-CA" sz="2800" kern="0" dirty="0">
                <a:solidFill>
                  <a:schemeClr val="bg2"/>
                </a:solidFill>
                <a:latin typeface="Century Schoolbook" panose="02040604050505020304" pitchFamily="18" charset="0"/>
              </a:rPr>
              <a:t>  Complete </a:t>
            </a:r>
            <a:r>
              <a:rPr lang="en-CA" sz="2800" kern="0" dirty="0" smtClean="0">
                <a:solidFill>
                  <a:schemeClr val="bg2"/>
                </a:solidFill>
                <a:latin typeface="Century Schoolbook" panose="02040604050505020304" pitchFamily="18" charset="0"/>
              </a:rPr>
              <a:t>Mini-Assignment 1: Paying Employees (use the print version, rather than your textbook – it’s just easier)</a:t>
            </a:r>
            <a:endParaRPr lang="en-CA" sz="2800" kern="0" dirty="0">
              <a:solidFill>
                <a:schemeClr val="bg2"/>
              </a:solidFill>
              <a:latin typeface="Century Schoolbook" panose="02040604050505020304" pitchFamily="18" charset="0"/>
            </a:endParaRPr>
          </a:p>
          <a:p>
            <a:pPr lvl="4">
              <a:lnSpc>
                <a:spcPct val="150000"/>
              </a:lnSpc>
              <a:buFont typeface="Wingdings" panose="05000000000000000000" pitchFamily="2" charset="2"/>
              <a:buChar char="ü"/>
              <a:defRPr/>
            </a:pPr>
            <a:r>
              <a:rPr lang="en-CA" sz="2800" kern="0" dirty="0">
                <a:solidFill>
                  <a:schemeClr val="bg2"/>
                </a:solidFill>
                <a:latin typeface="Century Schoolbook" panose="02040604050505020304" pitchFamily="18" charset="0"/>
              </a:rPr>
              <a:t>  Use the </a:t>
            </a:r>
            <a:r>
              <a:rPr lang="en-CA" sz="2800" kern="0" dirty="0" smtClean="0">
                <a:solidFill>
                  <a:schemeClr val="bg2"/>
                </a:solidFill>
                <a:latin typeface="Century Schoolbook" panose="02040604050505020304" pitchFamily="18" charset="0"/>
              </a:rPr>
              <a:t>printed assignment provided </a:t>
            </a:r>
            <a:r>
              <a:rPr lang="en-CA" sz="2800" kern="0" dirty="0">
                <a:solidFill>
                  <a:schemeClr val="bg2"/>
                </a:solidFill>
                <a:latin typeface="Century Schoolbook" panose="02040604050505020304" pitchFamily="18" charset="0"/>
              </a:rPr>
              <a:t>to you </a:t>
            </a:r>
            <a:r>
              <a:rPr lang="en-CA" sz="2800" kern="0" dirty="0" smtClean="0">
                <a:solidFill>
                  <a:schemeClr val="bg2"/>
                </a:solidFill>
                <a:latin typeface="Century Schoolbook" panose="02040604050505020304" pitchFamily="18" charset="0"/>
              </a:rPr>
              <a:t>by Ms</a:t>
            </a:r>
            <a:r>
              <a:rPr lang="en-CA" sz="2800" kern="0" dirty="0">
                <a:solidFill>
                  <a:schemeClr val="bg2"/>
                </a:solidFill>
                <a:latin typeface="Century Schoolbook" panose="02040604050505020304" pitchFamily="18" charset="0"/>
              </a:rPr>
              <a:t>. Hammond </a:t>
            </a:r>
            <a:endParaRPr lang="en-CA" sz="2800" kern="0" dirty="0" smtClean="0">
              <a:solidFill>
                <a:schemeClr val="bg2"/>
              </a:solidFill>
              <a:latin typeface="Century Schoolbook" panose="02040604050505020304" pitchFamily="18" charset="0"/>
            </a:endParaRPr>
          </a:p>
          <a:p>
            <a:pPr lvl="4">
              <a:lnSpc>
                <a:spcPct val="150000"/>
              </a:lnSpc>
              <a:buFont typeface="Wingdings" panose="05000000000000000000" pitchFamily="2" charset="2"/>
              <a:buChar char="ü"/>
              <a:defRPr/>
            </a:pPr>
            <a:r>
              <a:rPr lang="en-CA" sz="2800" kern="0" dirty="0" smtClean="0">
                <a:solidFill>
                  <a:schemeClr val="bg2"/>
                </a:solidFill>
                <a:latin typeface="Century Schoolbook" panose="02040604050505020304" pitchFamily="18" charset="0"/>
              </a:rPr>
              <a:t>  Make </a:t>
            </a:r>
            <a:r>
              <a:rPr lang="en-CA" sz="2800" kern="0" dirty="0">
                <a:solidFill>
                  <a:schemeClr val="bg2"/>
                </a:solidFill>
                <a:latin typeface="Century Schoolbook" panose="02040604050505020304" pitchFamily="18" charset="0"/>
              </a:rPr>
              <a:t>sure your name is on the </a:t>
            </a:r>
            <a:r>
              <a:rPr lang="en-CA" sz="2800" kern="0" dirty="0" smtClean="0">
                <a:solidFill>
                  <a:schemeClr val="bg2"/>
                </a:solidFill>
                <a:latin typeface="Century Schoolbook" panose="02040604050505020304" pitchFamily="18" charset="0"/>
              </a:rPr>
              <a:t>top of the assignment</a:t>
            </a:r>
            <a:endParaRPr lang="en-CA" sz="2800" kern="0" dirty="0">
              <a:solidFill>
                <a:schemeClr val="bg2"/>
              </a:solidFill>
              <a:latin typeface="Century Schoolbook" panose="02040604050505020304" pitchFamily="18" charset="0"/>
            </a:endParaRPr>
          </a:p>
          <a:p>
            <a:pPr lvl="4">
              <a:lnSpc>
                <a:spcPct val="150000"/>
              </a:lnSpc>
              <a:buFont typeface="Wingdings" panose="05000000000000000000" pitchFamily="2" charset="2"/>
              <a:buChar char="ü"/>
              <a:defRPr/>
            </a:pPr>
            <a:r>
              <a:rPr lang="en-CA" sz="2800" kern="0" dirty="0">
                <a:solidFill>
                  <a:schemeClr val="bg2"/>
                </a:solidFill>
                <a:latin typeface="Century Schoolbook" panose="02040604050505020304" pitchFamily="18" charset="0"/>
              </a:rPr>
              <a:t>  Submit your assignment for assessment (in a neat      </a:t>
            </a:r>
          </a:p>
          <a:p>
            <a:pPr marL="542925" lvl="4" indent="0">
              <a:lnSpc>
                <a:spcPct val="150000"/>
              </a:lnSpc>
              <a:buNone/>
              <a:defRPr/>
            </a:pPr>
            <a:r>
              <a:rPr lang="en-CA" sz="2800" kern="0" dirty="0">
                <a:solidFill>
                  <a:schemeClr val="bg2"/>
                </a:solidFill>
                <a:latin typeface="Century Schoolbook" panose="02040604050505020304" pitchFamily="18" charset="0"/>
              </a:rPr>
              <a:t>    pile atop Ms. Hammond’s wooden desk)  </a:t>
            </a:r>
            <a:endParaRPr lang="en-CA" sz="2400" kern="0" dirty="0">
              <a:solidFill>
                <a:schemeClr val="bg2"/>
              </a:solidFill>
              <a:latin typeface="Century Schoolbook" panose="02040604050505020304" pitchFamily="18" charset="0"/>
            </a:endParaRPr>
          </a:p>
          <a:p>
            <a:pPr lvl="4">
              <a:lnSpc>
                <a:spcPct val="150000"/>
              </a:lnSpc>
              <a:buFont typeface="Wingdings" panose="05000000000000000000" pitchFamily="2" charset="2"/>
              <a:buChar char="ü"/>
              <a:defRPr/>
            </a:pPr>
            <a:endParaRPr lang="en-CA" sz="2400" kern="0" dirty="0">
              <a:solidFill>
                <a:schemeClr val="bg2"/>
              </a:solidFill>
              <a:latin typeface="Century Schoolbook" panose="02040604050505020304" pitchFamily="18" charset="0"/>
            </a:endParaRPr>
          </a:p>
        </p:txBody>
      </p:sp>
    </p:spTree>
    <p:extLst>
      <p:ext uri="{BB962C8B-B14F-4D97-AF65-F5344CB8AC3E}">
        <p14:creationId xmlns:p14="http://schemas.microsoft.com/office/powerpoint/2010/main" val="150981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1"/>
          <p:cNvSpPr>
            <a:spLocks noGrp="1"/>
          </p:cNvSpPr>
          <p:nvPr>
            <p:ph type="ftr" sz="quarter" idx="10"/>
          </p:nvPr>
        </p:nvSpPr>
        <p:spPr/>
        <p:txBody>
          <a:bodyPr/>
          <a:lstStyle>
            <a:lvl1pPr>
              <a:lnSpc>
                <a:spcPct val="120000"/>
              </a:lnSpc>
              <a:buSzPct val="80000"/>
              <a:buFont typeface="Verdana" panose="020B0604030504040204" pitchFamily="34" charset="0"/>
              <a:defRPr sz="1625">
                <a:solidFill>
                  <a:schemeClr val="tx1"/>
                </a:solidFill>
                <a:latin typeface="Verdana" panose="020B0604030504040204" pitchFamily="34" charset="0"/>
                <a:cs typeface="Arial" panose="020B0604020202020204" pitchFamily="34" charset="0"/>
              </a:defRPr>
            </a:lvl1pPr>
            <a:lvl2pPr marL="603647" indent="-232172">
              <a:lnSpc>
                <a:spcPct val="120000"/>
              </a:lnSpc>
              <a:buSzPct val="80000"/>
              <a:buFont typeface="Verdana" panose="020B0604030504040204" pitchFamily="34" charset="0"/>
              <a:buChar char="•"/>
              <a:defRPr sz="1625">
                <a:solidFill>
                  <a:schemeClr val="tx1"/>
                </a:solidFill>
                <a:latin typeface="Verdana" panose="020B0604030504040204" pitchFamily="34" charset="0"/>
                <a:cs typeface="Arial" panose="020B0604020202020204" pitchFamily="34" charset="0"/>
              </a:defRPr>
            </a:lvl2pPr>
            <a:lvl3pPr marL="928688" indent="-185738">
              <a:lnSpc>
                <a:spcPct val="120000"/>
              </a:lnSpc>
              <a:buSzPct val="80000"/>
              <a:buFont typeface="Verdana" panose="020B0604030504040204" pitchFamily="34" charset="0"/>
              <a:buChar char="•"/>
              <a:defRPr sz="1625">
                <a:solidFill>
                  <a:schemeClr val="tx1"/>
                </a:solidFill>
                <a:latin typeface="Verdana" panose="020B0604030504040204" pitchFamily="34" charset="0"/>
                <a:cs typeface="Arial" panose="020B0604020202020204" pitchFamily="34" charset="0"/>
              </a:defRPr>
            </a:lvl3pPr>
            <a:lvl4pPr marL="1300163" indent="-185738">
              <a:lnSpc>
                <a:spcPct val="120000"/>
              </a:lnSpc>
              <a:buSzPct val="80000"/>
              <a:buFont typeface="Arial" panose="020B0604020202020204" pitchFamily="34" charset="0"/>
              <a:buChar char="–"/>
              <a:defRPr sz="1625">
                <a:solidFill>
                  <a:schemeClr val="tx1"/>
                </a:solidFill>
                <a:latin typeface="Verdana" panose="020B0604030504040204" pitchFamily="34" charset="0"/>
                <a:cs typeface="Arial" panose="020B0604020202020204" pitchFamily="34" charset="0"/>
              </a:defRPr>
            </a:lvl4pPr>
            <a:lvl5pPr marL="1671638" indent="-185738">
              <a:lnSpc>
                <a:spcPct val="120000"/>
              </a:lnSpc>
              <a:buSzPct val="80000"/>
              <a:buFont typeface="Arial" panose="020B0604020202020204" pitchFamily="34" charset="0"/>
              <a:buChar char="○"/>
              <a:defRPr sz="1625">
                <a:solidFill>
                  <a:schemeClr val="tx1"/>
                </a:solidFill>
                <a:latin typeface="Verdana" panose="020B0604030504040204" pitchFamily="34" charset="0"/>
                <a:cs typeface="Arial" panose="020B0604020202020204" pitchFamily="34" charset="0"/>
              </a:defRPr>
            </a:lvl5pPr>
            <a:lvl6pPr marL="2043113" indent="-185738" eaLnBrk="0" fontAlgn="base" hangingPunct="0">
              <a:lnSpc>
                <a:spcPct val="120000"/>
              </a:lnSpc>
              <a:spcBef>
                <a:spcPct val="0"/>
              </a:spcBef>
              <a:spcAft>
                <a:spcPct val="0"/>
              </a:spcAft>
              <a:buSzPct val="80000"/>
              <a:buFont typeface="Arial" panose="020B0604020202020204" pitchFamily="34" charset="0"/>
              <a:buChar char="○"/>
              <a:defRPr sz="1625">
                <a:solidFill>
                  <a:schemeClr val="tx1"/>
                </a:solidFill>
                <a:latin typeface="Verdana" panose="020B0604030504040204" pitchFamily="34" charset="0"/>
                <a:cs typeface="Arial" panose="020B0604020202020204" pitchFamily="34" charset="0"/>
              </a:defRPr>
            </a:lvl6pPr>
            <a:lvl7pPr marL="2414588" indent="-185738" eaLnBrk="0" fontAlgn="base" hangingPunct="0">
              <a:lnSpc>
                <a:spcPct val="120000"/>
              </a:lnSpc>
              <a:spcBef>
                <a:spcPct val="0"/>
              </a:spcBef>
              <a:spcAft>
                <a:spcPct val="0"/>
              </a:spcAft>
              <a:buSzPct val="80000"/>
              <a:buFont typeface="Arial" panose="020B0604020202020204" pitchFamily="34" charset="0"/>
              <a:buChar char="○"/>
              <a:defRPr sz="1625">
                <a:solidFill>
                  <a:schemeClr val="tx1"/>
                </a:solidFill>
                <a:latin typeface="Verdana" panose="020B0604030504040204" pitchFamily="34" charset="0"/>
                <a:cs typeface="Arial" panose="020B0604020202020204" pitchFamily="34" charset="0"/>
              </a:defRPr>
            </a:lvl7pPr>
            <a:lvl8pPr marL="2786063" indent="-185738" eaLnBrk="0" fontAlgn="base" hangingPunct="0">
              <a:lnSpc>
                <a:spcPct val="120000"/>
              </a:lnSpc>
              <a:spcBef>
                <a:spcPct val="0"/>
              </a:spcBef>
              <a:spcAft>
                <a:spcPct val="0"/>
              </a:spcAft>
              <a:buSzPct val="80000"/>
              <a:buFont typeface="Arial" panose="020B0604020202020204" pitchFamily="34" charset="0"/>
              <a:buChar char="○"/>
              <a:defRPr sz="1625">
                <a:solidFill>
                  <a:schemeClr val="tx1"/>
                </a:solidFill>
                <a:latin typeface="Verdana" panose="020B0604030504040204" pitchFamily="34" charset="0"/>
                <a:cs typeface="Arial" panose="020B0604020202020204" pitchFamily="34" charset="0"/>
              </a:defRPr>
            </a:lvl8pPr>
            <a:lvl9pPr marL="3157538" indent="-185738" eaLnBrk="0" fontAlgn="base" hangingPunct="0">
              <a:lnSpc>
                <a:spcPct val="120000"/>
              </a:lnSpc>
              <a:spcBef>
                <a:spcPct val="0"/>
              </a:spcBef>
              <a:spcAft>
                <a:spcPct val="0"/>
              </a:spcAft>
              <a:buSzPct val="80000"/>
              <a:buFont typeface="Arial" panose="020B0604020202020204" pitchFamily="34" charset="0"/>
              <a:buChar char="○"/>
              <a:defRPr sz="1625">
                <a:solidFill>
                  <a:schemeClr val="tx1"/>
                </a:solidFill>
                <a:latin typeface="Verdana" panose="020B0604030504040204" pitchFamily="34" charset="0"/>
                <a:cs typeface="Arial" panose="020B0604020202020204" pitchFamily="34" charset="0"/>
              </a:defRPr>
            </a:lvl9pPr>
          </a:lstStyle>
          <a:p>
            <a:pPr>
              <a:lnSpc>
                <a:spcPct val="100000"/>
              </a:lnSpc>
              <a:buSzTx/>
              <a:buFontTx/>
              <a:buNone/>
              <a:defRPr/>
            </a:pPr>
            <a:r>
              <a:rPr lang="en-GB" altLang="en-US" sz="731">
                <a:solidFill>
                  <a:schemeClr val="bg1"/>
                </a:solidFill>
              </a:rPr>
              <a:t>Principles of Accounting, 4th edition</a:t>
            </a:r>
          </a:p>
          <a:p>
            <a:pPr>
              <a:lnSpc>
                <a:spcPct val="100000"/>
              </a:lnSpc>
              <a:buSzTx/>
              <a:buFontTx/>
              <a:buNone/>
              <a:defRPr/>
            </a:pPr>
            <a:endParaRPr lang="en-GB" altLang="en-US" sz="731">
              <a:solidFill>
                <a:schemeClr val="bg1"/>
              </a:solidFill>
            </a:endParaRPr>
          </a:p>
        </p:txBody>
      </p:sp>
      <p:sp>
        <p:nvSpPr>
          <p:cNvPr id="5" name="Title 1"/>
          <p:cNvSpPr txBox="1">
            <a:spLocks/>
          </p:cNvSpPr>
          <p:nvPr/>
        </p:nvSpPr>
        <p:spPr>
          <a:xfrm>
            <a:off x="1077211" y="770382"/>
            <a:ext cx="9429999" cy="800771"/>
          </a:xfrm>
          <a:prstGeom prst="rect">
            <a:avLst/>
          </a:prstGeom>
        </p:spPr>
        <p:txBody>
          <a:bodyPr>
            <a:normAutofit/>
          </a:bodyPr>
          <a:lstStyle>
            <a:lvl1pPr algn="l" rtl="0" eaLnBrk="0" fontAlgn="base" hangingPunct="0">
              <a:spcBef>
                <a:spcPct val="40000"/>
              </a:spcBef>
              <a:spcAft>
                <a:spcPct val="0"/>
              </a:spcAft>
              <a:defRPr sz="2400" b="1">
                <a:solidFill>
                  <a:schemeClr val="tx2"/>
                </a:solidFill>
                <a:latin typeface="+mj-lt"/>
                <a:ea typeface="+mj-ea"/>
                <a:cs typeface="+mj-cs"/>
              </a:defRPr>
            </a:lvl1pPr>
            <a:lvl2pPr algn="l" rtl="0" eaLnBrk="0" fontAlgn="base" hangingPunct="0">
              <a:spcBef>
                <a:spcPct val="40000"/>
              </a:spcBef>
              <a:spcAft>
                <a:spcPct val="0"/>
              </a:spcAft>
              <a:defRPr sz="2400" b="1">
                <a:solidFill>
                  <a:schemeClr val="tx2"/>
                </a:solidFill>
                <a:latin typeface="Verdana" pitchFamily="34" charset="0"/>
                <a:cs typeface="Arial" charset="0"/>
              </a:defRPr>
            </a:lvl2pPr>
            <a:lvl3pPr algn="l" rtl="0" eaLnBrk="0" fontAlgn="base" hangingPunct="0">
              <a:spcBef>
                <a:spcPct val="40000"/>
              </a:spcBef>
              <a:spcAft>
                <a:spcPct val="0"/>
              </a:spcAft>
              <a:defRPr sz="2400" b="1">
                <a:solidFill>
                  <a:schemeClr val="tx2"/>
                </a:solidFill>
                <a:latin typeface="Verdana" pitchFamily="34" charset="0"/>
                <a:cs typeface="Arial" charset="0"/>
              </a:defRPr>
            </a:lvl3pPr>
            <a:lvl4pPr algn="l" rtl="0" eaLnBrk="0" fontAlgn="base" hangingPunct="0">
              <a:spcBef>
                <a:spcPct val="40000"/>
              </a:spcBef>
              <a:spcAft>
                <a:spcPct val="0"/>
              </a:spcAft>
              <a:defRPr sz="2400" b="1">
                <a:solidFill>
                  <a:schemeClr val="tx2"/>
                </a:solidFill>
                <a:latin typeface="Verdana" pitchFamily="34" charset="0"/>
                <a:cs typeface="Arial" charset="0"/>
              </a:defRPr>
            </a:lvl4pPr>
            <a:lvl5pPr algn="l" rtl="0" eaLnBrk="0" fontAlgn="base" hangingPunct="0">
              <a:spcBef>
                <a:spcPct val="40000"/>
              </a:spcBef>
              <a:spcAft>
                <a:spcPct val="0"/>
              </a:spcAft>
              <a:defRPr sz="2400" b="1">
                <a:solidFill>
                  <a:schemeClr val="tx2"/>
                </a:solidFill>
                <a:latin typeface="Verdana" pitchFamily="34" charset="0"/>
                <a:cs typeface="Arial" charset="0"/>
              </a:defRPr>
            </a:lvl5pPr>
            <a:lvl6pPr marL="457200" algn="l" rtl="0" fontAlgn="base">
              <a:spcBef>
                <a:spcPct val="40000"/>
              </a:spcBef>
              <a:spcAft>
                <a:spcPct val="0"/>
              </a:spcAft>
              <a:defRPr sz="2400" b="1">
                <a:solidFill>
                  <a:schemeClr val="tx2"/>
                </a:solidFill>
                <a:latin typeface="Verdana" pitchFamily="34" charset="0"/>
                <a:cs typeface="Arial" charset="0"/>
              </a:defRPr>
            </a:lvl6pPr>
            <a:lvl7pPr marL="914400" algn="l" rtl="0" fontAlgn="base">
              <a:spcBef>
                <a:spcPct val="40000"/>
              </a:spcBef>
              <a:spcAft>
                <a:spcPct val="0"/>
              </a:spcAft>
              <a:defRPr sz="2400" b="1">
                <a:solidFill>
                  <a:schemeClr val="tx2"/>
                </a:solidFill>
                <a:latin typeface="Verdana" pitchFamily="34" charset="0"/>
                <a:cs typeface="Arial" charset="0"/>
              </a:defRPr>
            </a:lvl7pPr>
            <a:lvl8pPr marL="1371600" algn="l" rtl="0" fontAlgn="base">
              <a:spcBef>
                <a:spcPct val="40000"/>
              </a:spcBef>
              <a:spcAft>
                <a:spcPct val="0"/>
              </a:spcAft>
              <a:defRPr sz="2400" b="1">
                <a:solidFill>
                  <a:schemeClr val="tx2"/>
                </a:solidFill>
                <a:latin typeface="Verdana" pitchFamily="34" charset="0"/>
                <a:cs typeface="Arial" charset="0"/>
              </a:defRPr>
            </a:lvl8pPr>
            <a:lvl9pPr marL="1828800" algn="l" rtl="0" fontAlgn="base">
              <a:spcBef>
                <a:spcPct val="40000"/>
              </a:spcBef>
              <a:spcAft>
                <a:spcPct val="0"/>
              </a:spcAft>
              <a:defRPr sz="2400" b="1">
                <a:solidFill>
                  <a:schemeClr val="tx2"/>
                </a:solidFill>
                <a:latin typeface="Verdana" pitchFamily="34" charset="0"/>
                <a:cs typeface="Arial" charset="0"/>
              </a:defRPr>
            </a:lvl9pPr>
          </a:lstStyle>
          <a:p>
            <a:pPr algn="ctr">
              <a:buSzPct val="80000"/>
              <a:buFont typeface="Verdana" panose="020B0604030504040204" pitchFamily="34" charset="0"/>
              <a:buNone/>
              <a:defRPr/>
            </a:pPr>
            <a:r>
              <a:rPr lang="en-CA" sz="4000" kern="0" dirty="0">
                <a:latin typeface="Century Schoolbook" panose="02040604050505020304" pitchFamily="18" charset="0"/>
              </a:rPr>
              <a:t>Sub-Unit Topics</a:t>
            </a:r>
          </a:p>
        </p:txBody>
      </p:sp>
      <p:sp>
        <p:nvSpPr>
          <p:cNvPr id="6" name="Content Placeholder 2"/>
          <p:cNvSpPr txBox="1">
            <a:spLocks/>
          </p:cNvSpPr>
          <p:nvPr/>
        </p:nvSpPr>
        <p:spPr>
          <a:xfrm>
            <a:off x="0" y="1571153"/>
            <a:ext cx="12192000" cy="3802063"/>
          </a:xfrm>
          <a:prstGeom prst="rect">
            <a:avLst/>
          </a:prstGeom>
        </p:spPr>
        <p:txBody>
          <a:bodyPr>
            <a:noAutofit/>
          </a:bodyPr>
          <a:lstStyle>
            <a:lvl1pPr marL="342900" indent="-342900" algn="l" defTabSz="857250" rtl="0" eaLnBrk="0" fontAlgn="base" hangingPunct="0">
              <a:lnSpc>
                <a:spcPct val="120000"/>
              </a:lnSpc>
              <a:spcBef>
                <a:spcPct val="0"/>
              </a:spcBef>
              <a:spcAft>
                <a:spcPct val="0"/>
              </a:spcAft>
              <a:buSzPct val="80000"/>
              <a:buFont typeface="Verdana" panose="020B0604030504040204" pitchFamily="34" charset="0"/>
              <a:defRPr sz="2000">
                <a:solidFill>
                  <a:schemeClr val="tx1"/>
                </a:solidFill>
                <a:latin typeface="+mn-lt"/>
                <a:ea typeface="+mn-ea"/>
                <a:cs typeface="+mn-cs"/>
              </a:defRPr>
            </a:lvl1pPr>
            <a:lvl2pPr marL="182563" indent="-180975" algn="l" defTabSz="857250"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2pPr>
            <a:lvl3pPr marL="350838" indent="-166688" algn="l" defTabSz="857250"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3pPr>
            <a:lvl4pPr marL="541338" indent="-188913" algn="l" defTabSz="857250" rtl="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mn-lt"/>
                <a:cs typeface="+mn-cs"/>
              </a:defRPr>
            </a:lvl4pPr>
            <a:lvl5pPr marL="722313" indent="-179388" algn="l" defTabSz="857250" rtl="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mn-lt"/>
                <a:cs typeface="+mn-cs"/>
              </a:defRPr>
            </a:lvl5pPr>
            <a:lvl6pPr marL="11795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6pPr>
            <a:lvl7pPr marL="16367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7pPr>
            <a:lvl8pPr marL="20939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8pPr>
            <a:lvl9pPr marL="25511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9pPr>
          </a:lstStyle>
          <a:p>
            <a:pPr>
              <a:lnSpc>
                <a:spcPct val="150000"/>
              </a:lnSpc>
              <a:defRPr/>
            </a:pPr>
            <a:r>
              <a:rPr lang="en-CA" sz="2400" b="1" kern="0" dirty="0">
                <a:solidFill>
                  <a:schemeClr val="accent1"/>
                </a:solidFill>
                <a:latin typeface="Century Schoolbook" panose="02040604050505020304" pitchFamily="18" charset="0"/>
              </a:rPr>
              <a:t>By the end of this unit, you will know how to:</a:t>
            </a:r>
          </a:p>
          <a:p>
            <a:pPr lvl="4">
              <a:lnSpc>
                <a:spcPct val="150000"/>
              </a:lnSpc>
              <a:buFont typeface="Wingdings" panose="05000000000000000000" pitchFamily="2" charset="2"/>
              <a:buChar char="ü"/>
              <a:defRPr/>
            </a:pPr>
            <a:r>
              <a:rPr lang="en-CA" b="1" kern="0" dirty="0">
                <a:latin typeface="Century Schoolbook" panose="02040604050505020304" pitchFamily="18" charset="0"/>
              </a:rPr>
              <a:t> </a:t>
            </a:r>
            <a:r>
              <a:rPr lang="en-CA" b="1" kern="0" dirty="0" smtClean="0">
                <a:latin typeface="Century Schoolbook" panose="02040604050505020304" pitchFamily="18" charset="0"/>
              </a:rPr>
              <a:t>Identify the 3 compulsory deductions, and outline the benefits of each deduction</a:t>
            </a:r>
          </a:p>
          <a:p>
            <a:pPr lvl="4">
              <a:lnSpc>
                <a:spcPct val="150000"/>
              </a:lnSpc>
              <a:buFont typeface="Wingdings" panose="05000000000000000000" pitchFamily="2" charset="2"/>
              <a:buChar char="ü"/>
              <a:defRPr/>
            </a:pPr>
            <a:r>
              <a:rPr lang="en-CA" b="1" kern="0" dirty="0">
                <a:latin typeface="Century Schoolbook" panose="02040604050505020304" pitchFamily="18" charset="0"/>
              </a:rPr>
              <a:t> </a:t>
            </a:r>
            <a:r>
              <a:rPr lang="en-CA" b="1" kern="0" dirty="0" smtClean="0">
                <a:latin typeface="Century Schoolbook" panose="02040604050505020304" pitchFamily="18" charset="0"/>
              </a:rPr>
              <a:t> Identify 5 common voluntary deductions, and outline the benefits of each deduction</a:t>
            </a:r>
          </a:p>
          <a:p>
            <a:pPr lvl="4">
              <a:lnSpc>
                <a:spcPct val="150000"/>
              </a:lnSpc>
              <a:buFont typeface="Wingdings" panose="05000000000000000000" pitchFamily="2" charset="2"/>
              <a:buChar char="ü"/>
              <a:defRPr/>
            </a:pPr>
            <a:r>
              <a:rPr lang="en-CA" b="1" kern="0" dirty="0">
                <a:latin typeface="Century Schoolbook" panose="02040604050505020304" pitchFamily="18" charset="0"/>
              </a:rPr>
              <a:t> </a:t>
            </a:r>
            <a:r>
              <a:rPr lang="en-CA" b="1" kern="0" dirty="0" smtClean="0">
                <a:latin typeface="Century Schoolbook" panose="02040604050505020304" pitchFamily="18" charset="0"/>
              </a:rPr>
              <a:t> Explain the purpose served by a Social Insurance Number (SIN)</a:t>
            </a:r>
          </a:p>
          <a:p>
            <a:pPr lvl="4">
              <a:lnSpc>
                <a:spcPct val="150000"/>
              </a:lnSpc>
              <a:buFont typeface="Wingdings" panose="05000000000000000000" pitchFamily="2" charset="2"/>
              <a:buChar char="ü"/>
              <a:defRPr/>
            </a:pPr>
            <a:r>
              <a:rPr lang="en-CA" b="1" kern="0" dirty="0">
                <a:latin typeface="Century Schoolbook" panose="02040604050505020304" pitchFamily="18" charset="0"/>
              </a:rPr>
              <a:t> </a:t>
            </a:r>
            <a:r>
              <a:rPr lang="en-CA" b="1" kern="0" dirty="0" smtClean="0">
                <a:latin typeface="Century Schoolbook" panose="02040604050505020304" pitchFamily="18" charset="0"/>
              </a:rPr>
              <a:t> Calculate a net claim code for income tax deduction purposes</a:t>
            </a:r>
          </a:p>
          <a:p>
            <a:pPr lvl="4">
              <a:lnSpc>
                <a:spcPct val="150000"/>
              </a:lnSpc>
              <a:buFont typeface="Wingdings" panose="05000000000000000000" pitchFamily="2" charset="2"/>
              <a:buChar char="ü"/>
              <a:defRPr/>
            </a:pPr>
            <a:r>
              <a:rPr lang="en-CA" b="1" kern="0" dirty="0">
                <a:latin typeface="Century Schoolbook" panose="02040604050505020304" pitchFamily="18" charset="0"/>
              </a:rPr>
              <a:t> </a:t>
            </a:r>
            <a:r>
              <a:rPr lang="en-CA" b="1" kern="0" dirty="0" smtClean="0">
                <a:latin typeface="Century Schoolbook" panose="02040604050505020304" pitchFamily="18" charset="0"/>
              </a:rPr>
              <a:t> Calculate net earnings</a:t>
            </a:r>
            <a:endParaRPr lang="en-CA" b="1" kern="0" dirty="0">
              <a:latin typeface="Century Schoolbook" panose="02040604050505020304" pitchFamily="18" charset="0"/>
            </a:endParaRPr>
          </a:p>
          <a:p>
            <a:pPr lvl="4">
              <a:lnSpc>
                <a:spcPct val="150000"/>
              </a:lnSpc>
              <a:buFont typeface="Wingdings" panose="05000000000000000000" pitchFamily="2" charset="2"/>
              <a:buChar char="ü"/>
              <a:defRPr/>
            </a:pPr>
            <a:r>
              <a:rPr lang="en-CA" b="1" kern="0" dirty="0" smtClean="0">
                <a:latin typeface="Century Schoolbook" panose="02040604050505020304" pitchFamily="18" charset="0"/>
              </a:rPr>
              <a:t> </a:t>
            </a:r>
            <a:r>
              <a:rPr lang="en-CA" b="1" kern="0" dirty="0">
                <a:latin typeface="Century Schoolbook" panose="02040604050505020304" pitchFamily="18" charset="0"/>
              </a:rPr>
              <a:t> </a:t>
            </a:r>
            <a:r>
              <a:rPr lang="en-CA" b="1" kern="0" dirty="0" smtClean="0">
                <a:latin typeface="Century Schoolbook" panose="02040604050505020304" pitchFamily="18" charset="0"/>
              </a:rPr>
              <a:t>Identify 5 pay periods used by businesses</a:t>
            </a:r>
          </a:p>
          <a:p>
            <a:pPr lvl="4">
              <a:lnSpc>
                <a:spcPct val="150000"/>
              </a:lnSpc>
              <a:buFont typeface="Wingdings" panose="05000000000000000000" pitchFamily="2" charset="2"/>
              <a:buChar char="ü"/>
              <a:defRPr/>
            </a:pPr>
            <a:r>
              <a:rPr lang="en-CA" b="1" kern="0" dirty="0">
                <a:latin typeface="Century Schoolbook" panose="02040604050505020304" pitchFamily="18" charset="0"/>
              </a:rPr>
              <a:t> </a:t>
            </a:r>
            <a:r>
              <a:rPr lang="en-CA" b="1" kern="0" dirty="0" smtClean="0">
                <a:latin typeface="Century Schoolbook" panose="02040604050505020304" pitchFamily="18" charset="0"/>
              </a:rPr>
              <a:t> Identify 6 payment methods used by employers</a:t>
            </a:r>
          </a:p>
        </p:txBody>
      </p:sp>
    </p:spTree>
    <p:extLst>
      <p:ext uri="{BB962C8B-B14F-4D97-AF65-F5344CB8AC3E}">
        <p14:creationId xmlns:p14="http://schemas.microsoft.com/office/powerpoint/2010/main" val="394374070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1"/>
          <p:cNvSpPr>
            <a:spLocks noGrp="1"/>
          </p:cNvSpPr>
          <p:nvPr>
            <p:ph type="ftr" sz="quarter" idx="10"/>
          </p:nvPr>
        </p:nvSpPr>
        <p:spPr>
          <a:noFill/>
        </p:spPr>
        <p:txBody>
          <a:bodyPr/>
          <a:lstStyle>
            <a:lvl1pPr eaLnBrk="0" hangingPunct="0">
              <a:defRPr sz="2000" b="1">
                <a:solidFill>
                  <a:schemeClr val="tx1"/>
                </a:solidFill>
                <a:latin typeface="Verdana" panose="020B0604030504040204" pitchFamily="34" charset="0"/>
                <a:cs typeface="Arial" panose="020B0604020202020204" pitchFamily="34" charset="0"/>
              </a:defRPr>
            </a:lvl1pPr>
            <a:lvl2pPr marL="742950" indent="-285750" eaLnBrk="0" hangingPunct="0">
              <a:defRPr sz="2000" b="1">
                <a:solidFill>
                  <a:schemeClr val="tx1"/>
                </a:solidFill>
                <a:latin typeface="Verdana" panose="020B0604030504040204" pitchFamily="34" charset="0"/>
                <a:cs typeface="Arial" panose="020B0604020202020204" pitchFamily="34" charset="0"/>
              </a:defRPr>
            </a:lvl2pPr>
            <a:lvl3pPr marL="1143000" indent="-228600" eaLnBrk="0" hangingPunct="0">
              <a:defRPr sz="2000" b="1">
                <a:solidFill>
                  <a:schemeClr val="tx1"/>
                </a:solidFill>
                <a:latin typeface="Verdana" panose="020B0604030504040204" pitchFamily="34" charset="0"/>
                <a:cs typeface="Arial" panose="020B0604020202020204" pitchFamily="34" charset="0"/>
              </a:defRPr>
            </a:lvl3pPr>
            <a:lvl4pPr marL="1600200" indent="-228600" eaLnBrk="0" hangingPunct="0">
              <a:defRPr sz="2000" b="1">
                <a:solidFill>
                  <a:schemeClr val="tx1"/>
                </a:solidFill>
                <a:latin typeface="Verdana" panose="020B0604030504040204" pitchFamily="34" charset="0"/>
                <a:cs typeface="Arial" panose="020B0604020202020204" pitchFamily="34" charset="0"/>
              </a:defRPr>
            </a:lvl4pPr>
            <a:lvl5pPr marL="2057400" indent="-228600" eaLnBrk="0" hangingPunct="0">
              <a:defRPr sz="20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9pPr>
          </a:lstStyle>
          <a:p>
            <a:pPr eaLnBrk="1" hangingPunct="1"/>
            <a:r>
              <a:rPr lang="en-GB" altLang="en-US" sz="900" b="0">
                <a:solidFill>
                  <a:schemeClr val="bg1"/>
                </a:solidFill>
              </a:rPr>
              <a:t>Principles of Accounting, 4th edition</a:t>
            </a:r>
          </a:p>
          <a:p>
            <a:pPr eaLnBrk="1" hangingPunct="1"/>
            <a:endParaRPr lang="en-GB" altLang="en-US" sz="900" b="0">
              <a:solidFill>
                <a:schemeClr val="bg1"/>
              </a:solidFill>
            </a:endParaRPr>
          </a:p>
        </p:txBody>
      </p:sp>
      <p:sp>
        <p:nvSpPr>
          <p:cNvPr id="114691" name="Slide Number Placeholder 2"/>
          <p:cNvSpPr>
            <a:spLocks noGrp="1"/>
          </p:cNvSpPr>
          <p:nvPr>
            <p:ph type="sldNum" sz="quarter" idx="11"/>
          </p:nvPr>
        </p:nvSpPr>
        <p:spPr>
          <a:noFill/>
        </p:spPr>
        <p:txBody>
          <a:bodyPr/>
          <a:lstStyle>
            <a:lvl1pPr eaLnBrk="0" hangingPunct="0">
              <a:defRPr sz="2000" b="1">
                <a:solidFill>
                  <a:schemeClr val="tx1"/>
                </a:solidFill>
                <a:latin typeface="Verdana" panose="020B0604030504040204" pitchFamily="34" charset="0"/>
                <a:cs typeface="Arial" panose="020B0604020202020204" pitchFamily="34" charset="0"/>
              </a:defRPr>
            </a:lvl1pPr>
            <a:lvl2pPr marL="742950" indent="-285750" eaLnBrk="0" hangingPunct="0">
              <a:defRPr sz="2000" b="1">
                <a:solidFill>
                  <a:schemeClr val="tx1"/>
                </a:solidFill>
                <a:latin typeface="Verdana" panose="020B0604030504040204" pitchFamily="34" charset="0"/>
                <a:cs typeface="Arial" panose="020B0604020202020204" pitchFamily="34" charset="0"/>
              </a:defRPr>
            </a:lvl2pPr>
            <a:lvl3pPr marL="1143000" indent="-228600" eaLnBrk="0" hangingPunct="0">
              <a:defRPr sz="2000" b="1">
                <a:solidFill>
                  <a:schemeClr val="tx1"/>
                </a:solidFill>
                <a:latin typeface="Verdana" panose="020B0604030504040204" pitchFamily="34" charset="0"/>
                <a:cs typeface="Arial" panose="020B0604020202020204" pitchFamily="34" charset="0"/>
              </a:defRPr>
            </a:lvl3pPr>
            <a:lvl4pPr marL="1600200" indent="-228600" eaLnBrk="0" hangingPunct="0">
              <a:defRPr sz="2000" b="1">
                <a:solidFill>
                  <a:schemeClr val="tx1"/>
                </a:solidFill>
                <a:latin typeface="Verdana" panose="020B0604030504040204" pitchFamily="34" charset="0"/>
                <a:cs typeface="Arial" panose="020B0604020202020204" pitchFamily="34" charset="0"/>
              </a:defRPr>
            </a:lvl4pPr>
            <a:lvl5pPr marL="2057400" indent="-228600" eaLnBrk="0" hangingPunct="0">
              <a:defRPr sz="20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9pPr>
          </a:lstStyle>
          <a:p>
            <a:pPr eaLnBrk="1" hangingPunct="1"/>
            <a:fld id="{D679EFDE-67FF-470A-B71E-EEA5E6882F0D}" type="slidenum">
              <a:rPr lang="en-GB" altLang="en-US" sz="900" b="0">
                <a:solidFill>
                  <a:schemeClr val="bg1"/>
                </a:solidFill>
              </a:rPr>
              <a:pPr eaLnBrk="1" hangingPunct="1"/>
              <a:t>20</a:t>
            </a:fld>
            <a:r>
              <a:rPr lang="en-GB" altLang="en-US" sz="900" b="0">
                <a:solidFill>
                  <a:schemeClr val="bg1"/>
                </a:solidFill>
              </a:rPr>
              <a:t> </a:t>
            </a:r>
          </a:p>
        </p:txBody>
      </p:sp>
      <p:sp>
        <p:nvSpPr>
          <p:cNvPr id="114692" name="Footer Placeholder 3"/>
          <p:cNvSpPr txBox="1">
            <a:spLocks noGrp="1"/>
          </p:cNvSpPr>
          <p:nvPr/>
        </p:nvSpPr>
        <p:spPr bwMode="gray">
          <a:xfrm>
            <a:off x="1692275" y="6546850"/>
            <a:ext cx="5399088"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2000" b="1">
                <a:solidFill>
                  <a:schemeClr val="tx1"/>
                </a:solidFill>
                <a:latin typeface="Verdana" panose="020B0604030504040204" pitchFamily="34" charset="0"/>
                <a:cs typeface="Arial" panose="020B0604020202020204" pitchFamily="34" charset="0"/>
              </a:defRPr>
            </a:lvl1pPr>
            <a:lvl2pPr marL="742950" indent="-285750" eaLnBrk="0" hangingPunct="0">
              <a:defRPr sz="2000" b="1">
                <a:solidFill>
                  <a:schemeClr val="tx1"/>
                </a:solidFill>
                <a:latin typeface="Verdana" panose="020B0604030504040204" pitchFamily="34" charset="0"/>
                <a:cs typeface="Arial" panose="020B0604020202020204" pitchFamily="34" charset="0"/>
              </a:defRPr>
            </a:lvl2pPr>
            <a:lvl3pPr marL="1143000" indent="-228600" eaLnBrk="0" hangingPunct="0">
              <a:defRPr sz="2000" b="1">
                <a:solidFill>
                  <a:schemeClr val="tx1"/>
                </a:solidFill>
                <a:latin typeface="Verdana" panose="020B0604030504040204" pitchFamily="34" charset="0"/>
                <a:cs typeface="Arial" panose="020B0604020202020204" pitchFamily="34" charset="0"/>
              </a:defRPr>
            </a:lvl3pPr>
            <a:lvl4pPr marL="1600200" indent="-228600" eaLnBrk="0" hangingPunct="0">
              <a:defRPr sz="2000" b="1">
                <a:solidFill>
                  <a:schemeClr val="tx1"/>
                </a:solidFill>
                <a:latin typeface="Verdana" panose="020B0604030504040204" pitchFamily="34" charset="0"/>
                <a:cs typeface="Arial" panose="020B0604020202020204" pitchFamily="34" charset="0"/>
              </a:defRPr>
            </a:lvl4pPr>
            <a:lvl5pPr marL="2057400" indent="-228600" eaLnBrk="0" hangingPunct="0">
              <a:defRPr sz="20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9pPr>
          </a:lstStyle>
          <a:p>
            <a:pPr eaLnBrk="1" hangingPunct="1">
              <a:buSzTx/>
              <a:buFontTx/>
              <a:buNone/>
            </a:pPr>
            <a:r>
              <a:rPr lang="en-GB" altLang="en-US" sz="900" b="0">
                <a:solidFill>
                  <a:schemeClr val="bg1"/>
                </a:solidFill>
              </a:rPr>
              <a:t>Principles of Accounting, 4th edition</a:t>
            </a:r>
          </a:p>
        </p:txBody>
      </p:sp>
      <p:sp>
        <p:nvSpPr>
          <p:cNvPr id="114693" name="Slide Number Placeholder 4"/>
          <p:cNvSpPr txBox="1">
            <a:spLocks noGrp="1"/>
          </p:cNvSpPr>
          <p:nvPr/>
        </p:nvSpPr>
        <p:spPr bwMode="gray">
          <a:xfrm>
            <a:off x="1433513" y="6546850"/>
            <a:ext cx="3603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2000" b="1">
                <a:solidFill>
                  <a:schemeClr val="tx1"/>
                </a:solidFill>
                <a:latin typeface="Verdana" panose="020B0604030504040204" pitchFamily="34" charset="0"/>
                <a:cs typeface="Arial" panose="020B0604020202020204" pitchFamily="34" charset="0"/>
              </a:defRPr>
            </a:lvl1pPr>
            <a:lvl2pPr marL="742950" indent="-285750" eaLnBrk="0" hangingPunct="0">
              <a:defRPr sz="2000" b="1">
                <a:solidFill>
                  <a:schemeClr val="tx1"/>
                </a:solidFill>
                <a:latin typeface="Verdana" panose="020B0604030504040204" pitchFamily="34" charset="0"/>
                <a:cs typeface="Arial" panose="020B0604020202020204" pitchFamily="34" charset="0"/>
              </a:defRPr>
            </a:lvl2pPr>
            <a:lvl3pPr marL="1143000" indent="-228600" eaLnBrk="0" hangingPunct="0">
              <a:defRPr sz="2000" b="1">
                <a:solidFill>
                  <a:schemeClr val="tx1"/>
                </a:solidFill>
                <a:latin typeface="Verdana" panose="020B0604030504040204" pitchFamily="34" charset="0"/>
                <a:cs typeface="Arial" panose="020B0604020202020204" pitchFamily="34" charset="0"/>
              </a:defRPr>
            </a:lvl3pPr>
            <a:lvl4pPr marL="1600200" indent="-228600" eaLnBrk="0" hangingPunct="0">
              <a:defRPr sz="2000" b="1">
                <a:solidFill>
                  <a:schemeClr val="tx1"/>
                </a:solidFill>
                <a:latin typeface="Verdana" panose="020B0604030504040204" pitchFamily="34" charset="0"/>
                <a:cs typeface="Arial" panose="020B0604020202020204" pitchFamily="34" charset="0"/>
              </a:defRPr>
            </a:lvl4pPr>
            <a:lvl5pPr marL="2057400" indent="-228600" eaLnBrk="0" hangingPunct="0">
              <a:defRPr sz="20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9pPr>
          </a:lstStyle>
          <a:p>
            <a:pPr eaLnBrk="1" hangingPunct="1">
              <a:buSzTx/>
              <a:buFontTx/>
              <a:buNone/>
            </a:pPr>
            <a:fld id="{4BA7DDA2-D7FF-4759-8EAC-608D70E3E24A}" type="slidenum">
              <a:rPr lang="en-GB" altLang="en-US" sz="900" b="0">
                <a:solidFill>
                  <a:schemeClr val="bg1"/>
                </a:solidFill>
              </a:rPr>
              <a:pPr eaLnBrk="1" hangingPunct="1">
                <a:buSzTx/>
                <a:buFontTx/>
                <a:buNone/>
              </a:pPr>
              <a:t>20</a:t>
            </a:fld>
            <a:r>
              <a:rPr lang="en-GB" altLang="en-US" sz="900" b="0">
                <a:solidFill>
                  <a:schemeClr val="bg1"/>
                </a:solidFill>
              </a:rPr>
              <a:t> </a:t>
            </a:r>
          </a:p>
        </p:txBody>
      </p:sp>
      <p:sp>
        <p:nvSpPr>
          <p:cNvPr id="114694" name="Rectangle 3"/>
          <p:cNvSpPr>
            <a:spLocks noChangeArrowheads="1"/>
          </p:cNvSpPr>
          <p:nvPr/>
        </p:nvSpPr>
        <p:spPr bwMode="auto">
          <a:xfrm>
            <a:off x="1538289" y="1125539"/>
            <a:ext cx="91090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57250" eaLnBrk="0" hangingPunct="0">
              <a:tabLst>
                <a:tab pos="3833813" algn="l"/>
              </a:tabLst>
              <a:defRPr sz="2000" b="1">
                <a:solidFill>
                  <a:schemeClr val="tx1"/>
                </a:solidFill>
                <a:latin typeface="Verdana" panose="020B0604030504040204" pitchFamily="34" charset="0"/>
                <a:cs typeface="Arial" panose="020B0604020202020204" pitchFamily="34" charset="0"/>
              </a:defRPr>
            </a:lvl1pPr>
            <a:lvl2pPr marL="742950" indent="-285750" defTabSz="857250" eaLnBrk="0" hangingPunct="0">
              <a:tabLst>
                <a:tab pos="3833813" algn="l"/>
              </a:tabLst>
              <a:defRPr sz="2000" b="1">
                <a:solidFill>
                  <a:schemeClr val="tx1"/>
                </a:solidFill>
                <a:latin typeface="Verdana" panose="020B0604030504040204" pitchFamily="34" charset="0"/>
                <a:cs typeface="Arial" panose="020B0604020202020204" pitchFamily="34" charset="0"/>
              </a:defRPr>
            </a:lvl2pPr>
            <a:lvl3pPr marL="1143000" indent="-228600" defTabSz="857250" eaLnBrk="0" hangingPunct="0">
              <a:tabLst>
                <a:tab pos="3833813" algn="l"/>
              </a:tabLst>
              <a:defRPr sz="2000" b="1">
                <a:solidFill>
                  <a:schemeClr val="tx1"/>
                </a:solidFill>
                <a:latin typeface="Verdana" panose="020B0604030504040204" pitchFamily="34" charset="0"/>
                <a:cs typeface="Arial" panose="020B0604020202020204" pitchFamily="34" charset="0"/>
              </a:defRPr>
            </a:lvl3pPr>
            <a:lvl4pPr marL="1600200" indent="-228600" defTabSz="857250" eaLnBrk="0" hangingPunct="0">
              <a:tabLst>
                <a:tab pos="3833813" algn="l"/>
              </a:tabLst>
              <a:defRPr sz="2000" b="1">
                <a:solidFill>
                  <a:schemeClr val="tx1"/>
                </a:solidFill>
                <a:latin typeface="Verdana" panose="020B0604030504040204" pitchFamily="34" charset="0"/>
                <a:cs typeface="Arial" panose="020B0604020202020204" pitchFamily="34" charset="0"/>
              </a:defRPr>
            </a:lvl4pPr>
            <a:lvl5pPr marL="2057400" indent="-228600" defTabSz="857250" eaLnBrk="0" hangingPunct="0">
              <a:tabLst>
                <a:tab pos="3833813" algn="l"/>
              </a:tabLst>
              <a:defRPr sz="2000" b="1">
                <a:solidFill>
                  <a:schemeClr val="tx1"/>
                </a:solidFill>
                <a:latin typeface="Verdana" panose="020B0604030504040204" pitchFamily="34" charset="0"/>
                <a:cs typeface="Arial" panose="020B0604020202020204" pitchFamily="34" charset="0"/>
              </a:defRPr>
            </a:lvl5pPr>
            <a:lvl6pPr marL="2514600" indent="-228600" defTabSz="857250" eaLnBrk="0" fontAlgn="base" hangingPunct="0">
              <a:spcBef>
                <a:spcPct val="0"/>
              </a:spcBef>
              <a:spcAft>
                <a:spcPct val="0"/>
              </a:spcAft>
              <a:buSzPct val="80000"/>
              <a:buFont typeface="Verdana" panose="020B0604030504040204" pitchFamily="34" charset="0"/>
              <a:tabLst>
                <a:tab pos="3833813" algn="l"/>
              </a:tabLst>
              <a:defRPr sz="2000" b="1">
                <a:solidFill>
                  <a:schemeClr val="tx1"/>
                </a:solidFill>
                <a:latin typeface="Verdana" panose="020B0604030504040204" pitchFamily="34" charset="0"/>
                <a:cs typeface="Arial" panose="020B0604020202020204" pitchFamily="34" charset="0"/>
              </a:defRPr>
            </a:lvl6pPr>
            <a:lvl7pPr marL="2971800" indent="-228600" defTabSz="857250" eaLnBrk="0" fontAlgn="base" hangingPunct="0">
              <a:spcBef>
                <a:spcPct val="0"/>
              </a:spcBef>
              <a:spcAft>
                <a:spcPct val="0"/>
              </a:spcAft>
              <a:buSzPct val="80000"/>
              <a:buFont typeface="Verdana" panose="020B0604030504040204" pitchFamily="34" charset="0"/>
              <a:tabLst>
                <a:tab pos="3833813" algn="l"/>
              </a:tabLst>
              <a:defRPr sz="2000" b="1">
                <a:solidFill>
                  <a:schemeClr val="tx1"/>
                </a:solidFill>
                <a:latin typeface="Verdana" panose="020B0604030504040204" pitchFamily="34" charset="0"/>
                <a:cs typeface="Arial" panose="020B0604020202020204" pitchFamily="34" charset="0"/>
              </a:defRPr>
            </a:lvl7pPr>
            <a:lvl8pPr marL="3429000" indent="-228600" defTabSz="857250" eaLnBrk="0" fontAlgn="base" hangingPunct="0">
              <a:spcBef>
                <a:spcPct val="0"/>
              </a:spcBef>
              <a:spcAft>
                <a:spcPct val="0"/>
              </a:spcAft>
              <a:buSzPct val="80000"/>
              <a:buFont typeface="Verdana" panose="020B0604030504040204" pitchFamily="34" charset="0"/>
              <a:tabLst>
                <a:tab pos="3833813" algn="l"/>
              </a:tabLst>
              <a:defRPr sz="2000" b="1">
                <a:solidFill>
                  <a:schemeClr val="tx1"/>
                </a:solidFill>
                <a:latin typeface="Verdana" panose="020B0604030504040204" pitchFamily="34" charset="0"/>
                <a:cs typeface="Arial" panose="020B0604020202020204" pitchFamily="34" charset="0"/>
              </a:defRPr>
            </a:lvl8pPr>
            <a:lvl9pPr marL="3886200" indent="-228600" defTabSz="857250" eaLnBrk="0" fontAlgn="base" hangingPunct="0">
              <a:spcBef>
                <a:spcPct val="0"/>
              </a:spcBef>
              <a:spcAft>
                <a:spcPct val="0"/>
              </a:spcAft>
              <a:buSzPct val="80000"/>
              <a:buFont typeface="Verdana" panose="020B0604030504040204" pitchFamily="34" charset="0"/>
              <a:tabLst>
                <a:tab pos="3833813" algn="l"/>
              </a:tabLst>
              <a:defRPr sz="2000" b="1">
                <a:solidFill>
                  <a:schemeClr val="tx1"/>
                </a:solidFill>
                <a:latin typeface="Verdana" panose="020B0604030504040204" pitchFamily="34" charset="0"/>
                <a:cs typeface="Arial" panose="020B0604020202020204" pitchFamily="34" charset="0"/>
              </a:defRPr>
            </a:lvl9pPr>
          </a:lstStyle>
          <a:p>
            <a:pPr algn="ctr" eaLnBrk="1" hangingPunct="1"/>
            <a:r>
              <a:rPr lang="en-US" altLang="zh-CN" sz="2400">
                <a:ea typeface="宋体" panose="02010600030101010101" pitchFamily="2" charset="-122"/>
              </a:rPr>
              <a:t>The Payroll Accounting System</a:t>
            </a:r>
            <a:r>
              <a:rPr lang="en-US" altLang="zh-CN" sz="2400" b="0">
                <a:ea typeface="宋体" panose="02010600030101010101" pitchFamily="2" charset="-122"/>
              </a:rPr>
              <a:t> </a:t>
            </a:r>
          </a:p>
        </p:txBody>
      </p:sp>
      <p:sp>
        <p:nvSpPr>
          <p:cNvPr id="114695" name="Rectangle 2"/>
          <p:cNvSpPr>
            <a:spLocks noChangeArrowheads="1"/>
          </p:cNvSpPr>
          <p:nvPr/>
        </p:nvSpPr>
        <p:spPr bwMode="auto">
          <a:xfrm>
            <a:off x="1538289" y="395288"/>
            <a:ext cx="91090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2000" b="1">
                <a:solidFill>
                  <a:schemeClr val="tx1"/>
                </a:solidFill>
                <a:latin typeface="Verdana" panose="020B0604030504040204" pitchFamily="34" charset="0"/>
                <a:cs typeface="Arial" panose="020B0604020202020204" pitchFamily="34" charset="0"/>
              </a:defRPr>
            </a:lvl1pPr>
            <a:lvl2pPr marL="742950" indent="-285750" eaLnBrk="0" hangingPunct="0">
              <a:defRPr sz="2000" b="1">
                <a:solidFill>
                  <a:schemeClr val="tx1"/>
                </a:solidFill>
                <a:latin typeface="Verdana" panose="020B0604030504040204" pitchFamily="34" charset="0"/>
                <a:cs typeface="Arial" panose="020B0604020202020204" pitchFamily="34" charset="0"/>
              </a:defRPr>
            </a:lvl2pPr>
            <a:lvl3pPr marL="1143000" indent="-228600" eaLnBrk="0" hangingPunct="0">
              <a:defRPr sz="2000" b="1">
                <a:solidFill>
                  <a:schemeClr val="tx1"/>
                </a:solidFill>
                <a:latin typeface="Verdana" panose="020B0604030504040204" pitchFamily="34" charset="0"/>
                <a:cs typeface="Arial" panose="020B0604020202020204" pitchFamily="34" charset="0"/>
              </a:defRPr>
            </a:lvl3pPr>
            <a:lvl4pPr marL="1600200" indent="-228600" eaLnBrk="0" hangingPunct="0">
              <a:defRPr sz="2000" b="1">
                <a:solidFill>
                  <a:schemeClr val="tx1"/>
                </a:solidFill>
                <a:latin typeface="Verdana" panose="020B0604030504040204" pitchFamily="34" charset="0"/>
                <a:cs typeface="Arial" panose="020B0604020202020204" pitchFamily="34" charset="0"/>
              </a:defRPr>
            </a:lvl4pPr>
            <a:lvl5pPr marL="2057400" indent="-228600" eaLnBrk="0" hangingPunct="0">
              <a:defRPr sz="20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buSzPct val="80000"/>
              <a:buFont typeface="Verdana" panose="020B0604030504040204" pitchFamily="34" charset="0"/>
              <a:defRPr sz="2000" b="1">
                <a:solidFill>
                  <a:schemeClr val="tx1"/>
                </a:solidFill>
                <a:latin typeface="Verdana" panose="020B0604030504040204" pitchFamily="34" charset="0"/>
                <a:cs typeface="Arial" panose="020B0604020202020204" pitchFamily="34" charset="0"/>
              </a:defRPr>
            </a:lvl9pPr>
          </a:lstStyle>
          <a:p>
            <a:pPr eaLnBrk="1" hangingPunct="1">
              <a:spcBef>
                <a:spcPct val="40000"/>
              </a:spcBef>
              <a:buSzTx/>
              <a:buFontTx/>
              <a:buNone/>
            </a:pPr>
            <a:r>
              <a:rPr lang="en-US" altLang="en-US" sz="2400">
                <a:solidFill>
                  <a:schemeClr val="tx2"/>
                </a:solidFill>
              </a:rPr>
              <a:t>PowerPoint 81				Chapter 14, Unit 33</a:t>
            </a:r>
            <a:endParaRPr lang="en-CA" altLang="en-US" sz="2400">
              <a:solidFill>
                <a:schemeClr val="tx2"/>
              </a:solidFill>
            </a:endParaRPr>
          </a:p>
        </p:txBody>
      </p:sp>
      <p:pic>
        <p:nvPicPr>
          <p:cNvPr id="114696" name="Picture 8" descr="fg046_ppt_ch11_poacct_4e_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439" y="1773238"/>
            <a:ext cx="9236075"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40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8258" y="548680"/>
            <a:ext cx="11416374" cy="956437"/>
          </a:xfrm>
          <a:prstGeom prst="rect">
            <a:avLst/>
          </a:prstGeom>
        </p:spPr>
        <p:txBody>
          <a:bodyPr>
            <a:normAutofit/>
          </a:bodyPr>
          <a:lstStyle>
            <a:lvl1pPr algn="l" rtl="0" eaLnBrk="0" fontAlgn="base" hangingPunct="0">
              <a:spcBef>
                <a:spcPct val="40000"/>
              </a:spcBef>
              <a:spcAft>
                <a:spcPct val="0"/>
              </a:spcAft>
              <a:defRPr sz="2400" b="1">
                <a:solidFill>
                  <a:schemeClr val="tx2"/>
                </a:solidFill>
                <a:latin typeface="+mj-lt"/>
                <a:ea typeface="+mj-ea"/>
                <a:cs typeface="+mj-cs"/>
              </a:defRPr>
            </a:lvl1pPr>
            <a:lvl2pPr algn="l" rtl="0" eaLnBrk="0" fontAlgn="base" hangingPunct="0">
              <a:spcBef>
                <a:spcPct val="40000"/>
              </a:spcBef>
              <a:spcAft>
                <a:spcPct val="0"/>
              </a:spcAft>
              <a:defRPr sz="2400" b="1">
                <a:solidFill>
                  <a:schemeClr val="tx2"/>
                </a:solidFill>
                <a:latin typeface="Verdana" pitchFamily="34" charset="0"/>
                <a:cs typeface="Arial" charset="0"/>
              </a:defRPr>
            </a:lvl2pPr>
            <a:lvl3pPr algn="l" rtl="0" eaLnBrk="0" fontAlgn="base" hangingPunct="0">
              <a:spcBef>
                <a:spcPct val="40000"/>
              </a:spcBef>
              <a:spcAft>
                <a:spcPct val="0"/>
              </a:spcAft>
              <a:defRPr sz="2400" b="1">
                <a:solidFill>
                  <a:schemeClr val="tx2"/>
                </a:solidFill>
                <a:latin typeface="Verdana" pitchFamily="34" charset="0"/>
                <a:cs typeface="Arial" charset="0"/>
              </a:defRPr>
            </a:lvl3pPr>
            <a:lvl4pPr algn="l" rtl="0" eaLnBrk="0" fontAlgn="base" hangingPunct="0">
              <a:spcBef>
                <a:spcPct val="40000"/>
              </a:spcBef>
              <a:spcAft>
                <a:spcPct val="0"/>
              </a:spcAft>
              <a:defRPr sz="2400" b="1">
                <a:solidFill>
                  <a:schemeClr val="tx2"/>
                </a:solidFill>
                <a:latin typeface="Verdana" pitchFamily="34" charset="0"/>
                <a:cs typeface="Arial" charset="0"/>
              </a:defRPr>
            </a:lvl4pPr>
            <a:lvl5pPr algn="l" rtl="0" eaLnBrk="0" fontAlgn="base" hangingPunct="0">
              <a:spcBef>
                <a:spcPct val="40000"/>
              </a:spcBef>
              <a:spcAft>
                <a:spcPct val="0"/>
              </a:spcAft>
              <a:defRPr sz="2400" b="1">
                <a:solidFill>
                  <a:schemeClr val="tx2"/>
                </a:solidFill>
                <a:latin typeface="Verdana" pitchFamily="34" charset="0"/>
                <a:cs typeface="Arial" charset="0"/>
              </a:defRPr>
            </a:lvl5pPr>
            <a:lvl6pPr marL="457200" algn="l" rtl="0" fontAlgn="base">
              <a:spcBef>
                <a:spcPct val="40000"/>
              </a:spcBef>
              <a:spcAft>
                <a:spcPct val="0"/>
              </a:spcAft>
              <a:defRPr sz="2400" b="1">
                <a:solidFill>
                  <a:schemeClr val="tx2"/>
                </a:solidFill>
                <a:latin typeface="Verdana" pitchFamily="34" charset="0"/>
                <a:cs typeface="Arial" charset="0"/>
              </a:defRPr>
            </a:lvl6pPr>
            <a:lvl7pPr marL="914400" algn="l" rtl="0" fontAlgn="base">
              <a:spcBef>
                <a:spcPct val="40000"/>
              </a:spcBef>
              <a:spcAft>
                <a:spcPct val="0"/>
              </a:spcAft>
              <a:defRPr sz="2400" b="1">
                <a:solidFill>
                  <a:schemeClr val="tx2"/>
                </a:solidFill>
                <a:latin typeface="Verdana" pitchFamily="34" charset="0"/>
                <a:cs typeface="Arial" charset="0"/>
              </a:defRPr>
            </a:lvl7pPr>
            <a:lvl8pPr marL="1371600" algn="l" rtl="0" fontAlgn="base">
              <a:spcBef>
                <a:spcPct val="40000"/>
              </a:spcBef>
              <a:spcAft>
                <a:spcPct val="0"/>
              </a:spcAft>
              <a:defRPr sz="2400" b="1">
                <a:solidFill>
                  <a:schemeClr val="tx2"/>
                </a:solidFill>
                <a:latin typeface="Verdana" pitchFamily="34" charset="0"/>
                <a:cs typeface="Arial" charset="0"/>
              </a:defRPr>
            </a:lvl8pPr>
            <a:lvl9pPr marL="1828800" algn="l" rtl="0" fontAlgn="base">
              <a:spcBef>
                <a:spcPct val="40000"/>
              </a:spcBef>
              <a:spcAft>
                <a:spcPct val="0"/>
              </a:spcAft>
              <a:defRPr sz="2400" b="1">
                <a:solidFill>
                  <a:schemeClr val="tx2"/>
                </a:solidFill>
                <a:latin typeface="Verdana" pitchFamily="34" charset="0"/>
                <a:cs typeface="Arial" charset="0"/>
              </a:defRPr>
            </a:lvl9pPr>
          </a:lstStyle>
          <a:p>
            <a:pPr algn="ctr">
              <a:defRPr/>
            </a:pPr>
            <a:r>
              <a:rPr lang="en-CA" sz="3250" kern="0" dirty="0" smtClean="0">
                <a:solidFill>
                  <a:schemeClr val="bg1"/>
                </a:solidFill>
                <a:latin typeface="Century Schoolbook" panose="02040604050505020304" pitchFamily="18" charset="0"/>
              </a:rPr>
              <a:t>Lesson 1: </a:t>
            </a:r>
            <a:r>
              <a:rPr lang="en-CA" sz="3250" kern="0" dirty="0" smtClean="0">
                <a:solidFill>
                  <a:schemeClr val="tx1"/>
                </a:solidFill>
                <a:latin typeface="Century Schoolbook" panose="02040604050505020304" pitchFamily="18" charset="0"/>
              </a:rPr>
              <a:t>Employment Laws</a:t>
            </a:r>
            <a:endParaRPr lang="en-CA" sz="3250" kern="0" dirty="0">
              <a:solidFill>
                <a:schemeClr val="tx1"/>
              </a:solidFill>
              <a:latin typeface="Century Schoolbook" panose="02040604050505020304" pitchFamily="18" charset="0"/>
            </a:endParaRPr>
          </a:p>
        </p:txBody>
      </p:sp>
      <p:sp>
        <p:nvSpPr>
          <p:cNvPr id="6" name="Content Placeholder 2"/>
          <p:cNvSpPr txBox="1">
            <a:spLocks/>
          </p:cNvSpPr>
          <p:nvPr/>
        </p:nvSpPr>
        <p:spPr>
          <a:xfrm>
            <a:off x="119336" y="1361101"/>
            <a:ext cx="11928649" cy="5472609"/>
          </a:xfrm>
          <a:prstGeom prst="rect">
            <a:avLst/>
          </a:prstGeom>
        </p:spPr>
        <p:txBody>
          <a:bodyPr>
            <a:normAutofit fontScale="92500"/>
          </a:bodyPr>
          <a:lstStyle>
            <a:lvl1pPr marL="342900" indent="-342900" algn="l" defTabSz="857250" rtl="0" eaLnBrk="0" fontAlgn="base" hangingPunct="0">
              <a:lnSpc>
                <a:spcPct val="120000"/>
              </a:lnSpc>
              <a:spcBef>
                <a:spcPct val="0"/>
              </a:spcBef>
              <a:spcAft>
                <a:spcPct val="0"/>
              </a:spcAft>
              <a:buSzPct val="80000"/>
              <a:buFont typeface="Verdana" panose="020B0604030504040204" pitchFamily="34" charset="0"/>
              <a:defRPr sz="2000">
                <a:solidFill>
                  <a:schemeClr val="tx1"/>
                </a:solidFill>
                <a:latin typeface="+mn-lt"/>
                <a:ea typeface="+mn-ea"/>
                <a:cs typeface="+mn-cs"/>
              </a:defRPr>
            </a:lvl1pPr>
            <a:lvl2pPr marL="182563" indent="-180975" algn="l" defTabSz="857250"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2pPr>
            <a:lvl3pPr marL="350838" indent="-166688" algn="l" defTabSz="857250"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3pPr>
            <a:lvl4pPr marL="541338" indent="-188913" algn="l" defTabSz="857250" rtl="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mn-lt"/>
                <a:cs typeface="+mn-cs"/>
              </a:defRPr>
            </a:lvl4pPr>
            <a:lvl5pPr marL="722313" indent="-179388" algn="l" defTabSz="857250" rtl="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mn-lt"/>
                <a:cs typeface="+mn-cs"/>
              </a:defRPr>
            </a:lvl5pPr>
            <a:lvl6pPr marL="11795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6pPr>
            <a:lvl7pPr marL="16367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7pPr>
            <a:lvl8pPr marL="20939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8pPr>
            <a:lvl9pPr marL="25511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9pPr>
          </a:lstStyle>
          <a:p>
            <a:pPr>
              <a:lnSpc>
                <a:spcPct val="150000"/>
              </a:lnSpc>
              <a:defRPr/>
            </a:pPr>
            <a:r>
              <a:rPr lang="en-CA" sz="2400" b="1" kern="0" dirty="0">
                <a:solidFill>
                  <a:schemeClr val="bg1"/>
                </a:solidFill>
                <a:latin typeface="Century Schoolbook" panose="02040604050505020304" pitchFamily="18" charset="0"/>
              </a:rPr>
              <a:t>Independent Reading: Textbook</a:t>
            </a:r>
          </a:p>
          <a:p>
            <a:pPr lvl="4">
              <a:lnSpc>
                <a:spcPct val="150000"/>
              </a:lnSpc>
              <a:buFont typeface="Wingdings" panose="05000000000000000000" pitchFamily="2" charset="2"/>
              <a:buChar char="ü"/>
              <a:defRPr/>
            </a:pPr>
            <a:r>
              <a:rPr lang="en-CA" sz="2100" b="1" kern="0" dirty="0">
                <a:solidFill>
                  <a:schemeClr val="bg1"/>
                </a:solidFill>
                <a:latin typeface="Century Schoolbook" panose="02040604050505020304" pitchFamily="18" charset="0"/>
              </a:rPr>
              <a:t>  </a:t>
            </a:r>
            <a:r>
              <a:rPr lang="en-CA" sz="2100" b="1" kern="0" dirty="0" smtClean="0">
                <a:solidFill>
                  <a:schemeClr val="bg1"/>
                </a:solidFill>
                <a:latin typeface="Century Schoolbook" panose="02040604050505020304" pitchFamily="18" charset="0"/>
              </a:rPr>
              <a:t>Section 1: 674-676 (up to “Deductions”)</a:t>
            </a:r>
            <a:endParaRPr lang="en-CA" sz="2400" b="1" kern="0" dirty="0">
              <a:solidFill>
                <a:schemeClr val="bg1"/>
              </a:solidFill>
              <a:latin typeface="Century Schoolbook" panose="02040604050505020304" pitchFamily="18" charset="0"/>
            </a:endParaRPr>
          </a:p>
          <a:p>
            <a:pPr>
              <a:lnSpc>
                <a:spcPct val="150000"/>
              </a:lnSpc>
              <a:defRPr/>
            </a:pPr>
            <a:r>
              <a:rPr lang="en-CA" sz="2400" b="1" kern="0" dirty="0" smtClean="0">
                <a:solidFill>
                  <a:schemeClr val="bg1"/>
                </a:solidFill>
                <a:latin typeface="Century Schoolbook" panose="02040604050505020304" pitchFamily="18" charset="0"/>
              </a:rPr>
              <a:t>Definitions: Notebook</a:t>
            </a:r>
            <a:endParaRPr lang="en-CA" sz="2400" b="1" kern="0" dirty="0">
              <a:solidFill>
                <a:schemeClr val="bg1"/>
              </a:solidFill>
              <a:latin typeface="Century Schoolbook" panose="02040604050505020304" pitchFamily="18" charset="0"/>
            </a:endParaRPr>
          </a:p>
          <a:p>
            <a:pPr lvl="4">
              <a:lnSpc>
                <a:spcPct val="150000"/>
              </a:lnSpc>
              <a:buFont typeface="Wingdings" panose="05000000000000000000" pitchFamily="2" charset="2"/>
              <a:buChar char="ü"/>
              <a:defRPr/>
            </a:pPr>
            <a:r>
              <a:rPr lang="en-CA" sz="2100" kern="0" dirty="0">
                <a:solidFill>
                  <a:schemeClr val="bg1"/>
                </a:solidFill>
                <a:latin typeface="Century Schoolbook" panose="02040604050505020304" pitchFamily="18" charset="0"/>
              </a:rPr>
              <a:t> </a:t>
            </a:r>
            <a:r>
              <a:rPr lang="en-CA" sz="2100" kern="0" dirty="0" smtClean="0">
                <a:solidFill>
                  <a:schemeClr val="bg1"/>
                </a:solidFill>
                <a:latin typeface="Century Schoolbook" panose="02040604050505020304" pitchFamily="18" charset="0"/>
              </a:rPr>
              <a:t>Payroll, Employment Laws, Provincial vs. Federal, Statement of Earnings and Deductions </a:t>
            </a:r>
            <a:endParaRPr lang="en-CA" sz="2400" kern="0" dirty="0">
              <a:solidFill>
                <a:schemeClr val="bg1"/>
              </a:solidFill>
              <a:latin typeface="Century Schoolbook" panose="02040604050505020304" pitchFamily="18" charset="0"/>
            </a:endParaRPr>
          </a:p>
          <a:p>
            <a:pPr>
              <a:lnSpc>
                <a:spcPct val="150000"/>
              </a:lnSpc>
              <a:defRPr/>
            </a:pPr>
            <a:r>
              <a:rPr lang="en-CA" sz="2400" b="1" kern="0" dirty="0">
                <a:solidFill>
                  <a:schemeClr val="bg1"/>
                </a:solidFill>
                <a:latin typeface="Century Schoolbook" panose="02040604050505020304" pitchFamily="18" charset="0"/>
              </a:rPr>
              <a:t>Check Your Understanding – Text </a:t>
            </a:r>
            <a:r>
              <a:rPr lang="en-CA" sz="2400" b="1" kern="0" dirty="0" smtClean="0">
                <a:solidFill>
                  <a:schemeClr val="bg1"/>
                </a:solidFill>
                <a:latin typeface="Century Schoolbook" panose="02040604050505020304" pitchFamily="18" charset="0"/>
              </a:rPr>
              <a:t>692</a:t>
            </a:r>
            <a:endParaRPr lang="en-CA" sz="2400" b="1" kern="0" dirty="0">
              <a:solidFill>
                <a:schemeClr val="bg1"/>
              </a:solidFill>
              <a:latin typeface="Century Schoolbook" panose="02040604050505020304" pitchFamily="18" charset="0"/>
            </a:endParaRPr>
          </a:p>
          <a:p>
            <a:pPr lvl="4">
              <a:lnSpc>
                <a:spcPct val="150000"/>
              </a:lnSpc>
              <a:buFont typeface="Wingdings" panose="05000000000000000000" pitchFamily="2" charset="2"/>
              <a:buChar char="ü"/>
              <a:defRPr/>
            </a:pPr>
            <a:r>
              <a:rPr lang="en-CA" sz="2100" b="1" kern="0" dirty="0">
                <a:solidFill>
                  <a:schemeClr val="bg1"/>
                </a:solidFill>
                <a:latin typeface="Century Schoolbook" panose="02040604050505020304" pitchFamily="18" charset="0"/>
              </a:rPr>
              <a:t>  </a:t>
            </a:r>
            <a:r>
              <a:rPr lang="en-CA" sz="2100" kern="0" dirty="0">
                <a:solidFill>
                  <a:schemeClr val="bg1"/>
                </a:solidFill>
                <a:latin typeface="Century Schoolbook" panose="02040604050505020304" pitchFamily="18" charset="0"/>
              </a:rPr>
              <a:t>Questions </a:t>
            </a:r>
            <a:r>
              <a:rPr lang="en-CA" sz="2100" kern="0" dirty="0" smtClean="0">
                <a:solidFill>
                  <a:schemeClr val="bg1"/>
                </a:solidFill>
                <a:latin typeface="Century Schoolbook" panose="02040604050505020304" pitchFamily="18" charset="0"/>
              </a:rPr>
              <a:t>2-3</a:t>
            </a:r>
            <a:endParaRPr lang="en-CA" sz="2100" kern="0" dirty="0">
              <a:solidFill>
                <a:schemeClr val="bg1"/>
              </a:solidFill>
              <a:latin typeface="Century Schoolbook" panose="02040604050505020304" pitchFamily="18" charset="0"/>
            </a:endParaRPr>
          </a:p>
          <a:p>
            <a:pPr>
              <a:lnSpc>
                <a:spcPct val="150000"/>
              </a:lnSpc>
              <a:defRPr/>
            </a:pPr>
            <a:r>
              <a:rPr lang="en-CA" sz="2400" b="1" kern="0" dirty="0" smtClean="0">
                <a:solidFill>
                  <a:schemeClr val="bg1"/>
                </a:solidFill>
                <a:latin typeface="Century Schoolbook" panose="02040604050505020304" pitchFamily="18" charset="0"/>
              </a:rPr>
              <a:t>Internet Research Questions – Provincial Employment Laws </a:t>
            </a:r>
            <a:r>
              <a:rPr lang="en-CA" sz="2400" kern="0" dirty="0" smtClean="0">
                <a:solidFill>
                  <a:schemeClr val="bg1"/>
                </a:solidFill>
                <a:latin typeface="Century Schoolbook" panose="02040604050505020304" pitchFamily="18" charset="0"/>
              </a:rPr>
              <a:t>[see class site]</a:t>
            </a:r>
            <a:endParaRPr lang="en-CA" sz="2400" kern="0" dirty="0">
              <a:solidFill>
                <a:schemeClr val="bg1"/>
              </a:solidFill>
              <a:latin typeface="Century Schoolbook" panose="02040604050505020304" pitchFamily="18" charset="0"/>
            </a:endParaRPr>
          </a:p>
          <a:p>
            <a:pPr marL="1000125" lvl="4" indent="-457200">
              <a:lnSpc>
                <a:spcPct val="150000"/>
              </a:lnSpc>
              <a:buFont typeface="+mj-lt"/>
              <a:buAutoNum type="arabicPeriod"/>
              <a:defRPr/>
            </a:pPr>
            <a:r>
              <a:rPr lang="en-CA" sz="2100" kern="0" dirty="0" smtClean="0">
                <a:solidFill>
                  <a:schemeClr val="bg1"/>
                </a:solidFill>
                <a:latin typeface="Century Schoolbook" panose="02040604050505020304" pitchFamily="18" charset="0"/>
              </a:rPr>
              <a:t>Do the Employment Laws cover all employees in Manitoba? Explain.</a:t>
            </a:r>
          </a:p>
          <a:p>
            <a:pPr marL="1000125" lvl="4" indent="-457200">
              <a:lnSpc>
                <a:spcPct val="150000"/>
              </a:lnSpc>
              <a:buFont typeface="+mj-lt"/>
              <a:buAutoNum type="arabicPeriod"/>
              <a:defRPr/>
            </a:pPr>
            <a:r>
              <a:rPr lang="en-CA" sz="2100" kern="0" dirty="0" smtClean="0">
                <a:solidFill>
                  <a:schemeClr val="bg1"/>
                </a:solidFill>
                <a:latin typeface="Century Schoolbook" panose="02040604050505020304" pitchFamily="18" charset="0"/>
              </a:rPr>
              <a:t>Which department of the provincial government administers these laws?</a:t>
            </a:r>
          </a:p>
          <a:p>
            <a:pPr marL="1000125" lvl="4" indent="-457200">
              <a:lnSpc>
                <a:spcPct val="150000"/>
              </a:lnSpc>
              <a:buFont typeface="+mj-lt"/>
              <a:buAutoNum type="arabicPeriod"/>
              <a:defRPr/>
            </a:pPr>
            <a:r>
              <a:rPr lang="en-CA" sz="2100" kern="0" dirty="0" smtClean="0">
                <a:solidFill>
                  <a:schemeClr val="bg1"/>
                </a:solidFill>
                <a:latin typeface="Century Schoolbook" panose="02040604050505020304" pitchFamily="18" charset="0"/>
              </a:rPr>
              <a:t>What is the current minimum wage, maximum hours of work per pay period, set statutory holidays, holiday pay, and overtime pay set by the province of Manitoba?</a:t>
            </a:r>
          </a:p>
          <a:p>
            <a:pPr marL="1000125" lvl="4" indent="-457200">
              <a:lnSpc>
                <a:spcPct val="150000"/>
              </a:lnSpc>
              <a:buFont typeface="+mj-lt"/>
              <a:buAutoNum type="arabicPeriod"/>
              <a:defRPr/>
            </a:pPr>
            <a:endParaRPr lang="en-CA" sz="2100" b="1" kern="0" dirty="0">
              <a:solidFill>
                <a:schemeClr val="bg1"/>
              </a:solidFill>
              <a:latin typeface="Century Schoolbook" panose="02040604050505020304" pitchFamily="18" charset="0"/>
            </a:endParaRPr>
          </a:p>
          <a:p>
            <a:pPr marL="542925" lvl="4" indent="0">
              <a:lnSpc>
                <a:spcPct val="150000"/>
              </a:lnSpc>
              <a:buNone/>
              <a:defRPr/>
            </a:pPr>
            <a:endParaRPr lang="en-CA" sz="2100" b="1" kern="0" dirty="0">
              <a:solidFill>
                <a:schemeClr val="bg1"/>
              </a:solidFill>
              <a:latin typeface="Century Schoolbook" panose="02040604050505020304" pitchFamily="18" charset="0"/>
            </a:endParaRPr>
          </a:p>
          <a:p>
            <a:pPr marL="441127" lvl="4" indent="0">
              <a:lnSpc>
                <a:spcPct val="150000"/>
              </a:lnSpc>
              <a:buNone/>
              <a:defRPr/>
            </a:pPr>
            <a:endParaRPr lang="en-CA" sz="1950" kern="0" dirty="0">
              <a:solidFill>
                <a:schemeClr val="bg1"/>
              </a:solidFill>
              <a:latin typeface="Century Schoolbook" panose="02040604050505020304" pitchFamily="18" charset="0"/>
            </a:endParaRPr>
          </a:p>
          <a:p>
            <a:pPr lvl="4">
              <a:lnSpc>
                <a:spcPct val="150000"/>
              </a:lnSpc>
              <a:buFont typeface="Wingdings" panose="05000000000000000000" pitchFamily="2" charset="2"/>
              <a:buChar char="ü"/>
              <a:defRPr/>
            </a:pPr>
            <a:endParaRPr lang="en-CA" sz="1950" kern="0"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218413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0559" y="2636912"/>
            <a:ext cx="9769021" cy="1077218"/>
          </a:xfrm>
          <a:prstGeom prst="rect">
            <a:avLst/>
          </a:prstGeom>
          <a:noFill/>
        </p:spPr>
        <p:txBody>
          <a:bodyPr wrap="none" rtlCol="0">
            <a:spAutoFit/>
          </a:bodyPr>
          <a:lstStyle/>
          <a:p>
            <a:pPr algn="ctr"/>
            <a:r>
              <a:rPr lang="en-CA" sz="4000" b="1" dirty="0" smtClean="0"/>
              <a:t>Payroll </a:t>
            </a:r>
          </a:p>
          <a:p>
            <a:pPr algn="ctr"/>
            <a:r>
              <a:rPr lang="en-CA" sz="2400" dirty="0" smtClean="0"/>
              <a:t>A list of employees and money to be paid to them for salaries/wages</a:t>
            </a:r>
            <a:endParaRPr lang="en-CA" sz="2400" dirty="0"/>
          </a:p>
        </p:txBody>
      </p:sp>
    </p:spTree>
    <p:extLst>
      <p:ext uri="{BB962C8B-B14F-4D97-AF65-F5344CB8AC3E}">
        <p14:creationId xmlns:p14="http://schemas.microsoft.com/office/powerpoint/2010/main" val="268759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696" y="2636912"/>
            <a:ext cx="12547486" cy="1077218"/>
          </a:xfrm>
          <a:prstGeom prst="rect">
            <a:avLst/>
          </a:prstGeom>
          <a:noFill/>
        </p:spPr>
        <p:txBody>
          <a:bodyPr wrap="square" rtlCol="0">
            <a:spAutoFit/>
          </a:bodyPr>
          <a:lstStyle/>
          <a:p>
            <a:pPr algn="ctr"/>
            <a:r>
              <a:rPr lang="en-CA" sz="4000" b="1" dirty="0" smtClean="0"/>
              <a:t>Employment Laws</a:t>
            </a:r>
          </a:p>
          <a:p>
            <a:pPr algn="ctr"/>
            <a:r>
              <a:rPr lang="en-CA" sz="2400" dirty="0" smtClean="0"/>
              <a:t>Laws that govern payroll procedures and payment amount, frequency and deductions</a:t>
            </a:r>
            <a:endParaRPr lang="en-CA" sz="2400" dirty="0"/>
          </a:p>
        </p:txBody>
      </p:sp>
    </p:spTree>
    <p:extLst>
      <p:ext uri="{BB962C8B-B14F-4D97-AF65-F5344CB8AC3E}">
        <p14:creationId xmlns:p14="http://schemas.microsoft.com/office/powerpoint/2010/main" val="29717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81552778"/>
              </p:ext>
            </p:extLst>
          </p:nvPr>
        </p:nvGraphicFramePr>
        <p:xfrm>
          <a:off x="551384" y="1198534"/>
          <a:ext cx="11017224" cy="4102674"/>
        </p:xfrm>
        <a:graphic>
          <a:graphicData uri="http://schemas.openxmlformats.org/drawingml/2006/table">
            <a:tbl>
              <a:tblPr firstRow="1" bandRow="1">
                <a:tableStyleId>{9D7B26C5-4107-4FEC-AEDC-1716B250A1EF}</a:tableStyleId>
              </a:tblPr>
              <a:tblGrid>
                <a:gridCol w="5508612"/>
                <a:gridCol w="5508612"/>
              </a:tblGrid>
              <a:tr h="1651213">
                <a:tc>
                  <a:txBody>
                    <a:bodyPr/>
                    <a:lstStyle/>
                    <a:p>
                      <a:pPr algn="ctr"/>
                      <a:endParaRPr lang="en-CA" sz="3200" dirty="0" smtClean="0">
                        <a:solidFill>
                          <a:schemeClr val="accent4"/>
                        </a:solidFill>
                      </a:endParaRPr>
                    </a:p>
                    <a:p>
                      <a:pPr algn="ctr"/>
                      <a:r>
                        <a:rPr lang="en-CA" sz="3200" dirty="0" smtClean="0">
                          <a:solidFill>
                            <a:schemeClr val="accent4"/>
                          </a:solidFill>
                        </a:rPr>
                        <a:t>Provincial</a:t>
                      </a:r>
                    </a:p>
                    <a:p>
                      <a:pPr algn="ctr"/>
                      <a:r>
                        <a:rPr lang="en-CA" sz="2000" i="1" dirty="0" smtClean="0">
                          <a:solidFill>
                            <a:schemeClr val="accent4"/>
                          </a:solidFill>
                        </a:rPr>
                        <a:t>Set and</a:t>
                      </a:r>
                      <a:r>
                        <a:rPr lang="en-CA" sz="2000" i="1" baseline="0" dirty="0" smtClean="0">
                          <a:solidFill>
                            <a:schemeClr val="accent4"/>
                          </a:solidFill>
                        </a:rPr>
                        <a:t> followed by Province</a:t>
                      </a:r>
                    </a:p>
                    <a:p>
                      <a:pPr algn="ctr"/>
                      <a:endParaRPr lang="en-CA" sz="2000" i="1" dirty="0">
                        <a:solidFill>
                          <a:schemeClr val="accent4"/>
                        </a:solidFill>
                      </a:endParaRPr>
                    </a:p>
                  </a:txBody>
                  <a:tcPr/>
                </a:tc>
                <a:tc>
                  <a:txBody>
                    <a:bodyPr/>
                    <a:lstStyle/>
                    <a:p>
                      <a:pPr algn="ctr"/>
                      <a:endParaRPr lang="en-CA" sz="3200" dirty="0" smtClean="0">
                        <a:solidFill>
                          <a:schemeClr val="accent5">
                            <a:lumMod val="75000"/>
                          </a:schemeClr>
                        </a:solidFill>
                      </a:endParaRPr>
                    </a:p>
                    <a:p>
                      <a:pPr algn="ctr"/>
                      <a:r>
                        <a:rPr lang="en-CA" sz="3200" dirty="0" smtClean="0">
                          <a:solidFill>
                            <a:schemeClr val="accent5"/>
                          </a:solidFill>
                        </a:rPr>
                        <a:t>Federal</a:t>
                      </a:r>
                    </a:p>
                    <a:p>
                      <a:pPr algn="ctr"/>
                      <a:r>
                        <a:rPr lang="en-CA" sz="2000" i="1" dirty="0" smtClean="0">
                          <a:solidFill>
                            <a:schemeClr val="accent5"/>
                          </a:solidFill>
                        </a:rPr>
                        <a:t>Set and</a:t>
                      </a:r>
                      <a:r>
                        <a:rPr lang="en-CA" sz="2000" i="1" baseline="0" dirty="0" smtClean="0">
                          <a:solidFill>
                            <a:schemeClr val="accent5"/>
                          </a:solidFill>
                        </a:rPr>
                        <a:t> followed by Canada</a:t>
                      </a:r>
                      <a:endParaRPr lang="en-CA" sz="2000" i="1" dirty="0">
                        <a:solidFill>
                          <a:schemeClr val="accent5"/>
                        </a:solidFill>
                      </a:endParaRPr>
                    </a:p>
                  </a:txBody>
                  <a:tcPr/>
                </a:tc>
              </a:tr>
              <a:tr h="404379">
                <a:tc>
                  <a:txBody>
                    <a:bodyPr/>
                    <a:lstStyle/>
                    <a:p>
                      <a:pPr algn="ctr"/>
                      <a:r>
                        <a:rPr lang="en-CA" sz="2000" dirty="0" smtClean="0"/>
                        <a:t>Minimum Wage</a:t>
                      </a:r>
                      <a:endParaRPr lang="en-CA" sz="2000" dirty="0"/>
                    </a:p>
                  </a:txBody>
                  <a:tcPr/>
                </a:tc>
                <a:tc>
                  <a:txBody>
                    <a:bodyPr/>
                    <a:lstStyle/>
                    <a:p>
                      <a:pPr algn="ctr"/>
                      <a:r>
                        <a:rPr lang="en-CA" sz="2000" dirty="0" smtClean="0"/>
                        <a:t>Income Tax Act</a:t>
                      </a:r>
                      <a:endParaRPr lang="en-CA" sz="2000" dirty="0"/>
                    </a:p>
                  </a:txBody>
                  <a:tcPr/>
                </a:tc>
              </a:tr>
              <a:tr h="404379">
                <a:tc>
                  <a:txBody>
                    <a:bodyPr/>
                    <a:lstStyle/>
                    <a:p>
                      <a:pPr algn="ctr"/>
                      <a:r>
                        <a:rPr lang="en-CA" sz="2000" dirty="0" smtClean="0"/>
                        <a:t>Hours of Work</a:t>
                      </a:r>
                      <a:endParaRPr lang="en-CA" sz="2000" dirty="0"/>
                    </a:p>
                  </a:txBody>
                  <a:tcPr/>
                </a:tc>
                <a:tc>
                  <a:txBody>
                    <a:bodyPr/>
                    <a:lstStyle/>
                    <a:p>
                      <a:pPr algn="ctr"/>
                      <a:r>
                        <a:rPr lang="en-CA" sz="2000" dirty="0" smtClean="0"/>
                        <a:t>Employment Insurance</a:t>
                      </a:r>
                      <a:r>
                        <a:rPr lang="en-CA" sz="2000" baseline="0" dirty="0" smtClean="0"/>
                        <a:t> Act</a:t>
                      </a:r>
                      <a:endParaRPr lang="en-CA" sz="2000" dirty="0"/>
                    </a:p>
                  </a:txBody>
                  <a:tcPr/>
                </a:tc>
              </a:tr>
              <a:tr h="404379">
                <a:tc>
                  <a:txBody>
                    <a:bodyPr/>
                    <a:lstStyle/>
                    <a:p>
                      <a:pPr algn="ctr"/>
                      <a:r>
                        <a:rPr lang="en-CA" sz="2000" dirty="0" smtClean="0"/>
                        <a:t>Statutory</a:t>
                      </a:r>
                      <a:r>
                        <a:rPr lang="en-CA" sz="2000" baseline="0" dirty="0" smtClean="0"/>
                        <a:t> Holidays</a:t>
                      </a:r>
                      <a:endParaRPr lang="en-CA" sz="2000" dirty="0"/>
                    </a:p>
                  </a:txBody>
                  <a:tcPr/>
                </a:tc>
                <a:tc>
                  <a:txBody>
                    <a:bodyPr/>
                    <a:lstStyle/>
                    <a:p>
                      <a:pPr algn="ctr"/>
                      <a:r>
                        <a:rPr lang="en-CA" sz="2000" dirty="0" smtClean="0"/>
                        <a:t>Canada</a:t>
                      </a:r>
                      <a:r>
                        <a:rPr lang="en-CA" sz="2000" baseline="0" dirty="0" smtClean="0"/>
                        <a:t> Pension Act</a:t>
                      </a:r>
                      <a:endParaRPr lang="en-CA" sz="2000" dirty="0"/>
                    </a:p>
                  </a:txBody>
                  <a:tcPr/>
                </a:tc>
              </a:tr>
              <a:tr h="404379">
                <a:tc>
                  <a:txBody>
                    <a:bodyPr/>
                    <a:lstStyle/>
                    <a:p>
                      <a:pPr algn="ctr"/>
                      <a:r>
                        <a:rPr lang="en-CA" sz="2000" dirty="0" smtClean="0"/>
                        <a:t>Overtime</a:t>
                      </a:r>
                      <a:endParaRPr lang="en-CA" sz="2000" dirty="0"/>
                    </a:p>
                  </a:txBody>
                  <a:tcPr/>
                </a:tc>
                <a:tc>
                  <a:txBody>
                    <a:bodyPr/>
                    <a:lstStyle/>
                    <a:p>
                      <a:pPr algn="ctr"/>
                      <a:endParaRPr lang="en-CA" sz="2000" dirty="0"/>
                    </a:p>
                  </a:txBody>
                  <a:tcPr/>
                </a:tc>
              </a:tr>
              <a:tr h="404379">
                <a:tc>
                  <a:txBody>
                    <a:bodyPr/>
                    <a:lstStyle/>
                    <a:p>
                      <a:pPr algn="ctr"/>
                      <a:r>
                        <a:rPr lang="en-CA" sz="2000" dirty="0" smtClean="0"/>
                        <a:t>Age Requirements</a:t>
                      </a:r>
                      <a:endParaRPr lang="en-CA" sz="2000" dirty="0"/>
                    </a:p>
                  </a:txBody>
                  <a:tcPr/>
                </a:tc>
                <a:tc>
                  <a:txBody>
                    <a:bodyPr/>
                    <a:lstStyle/>
                    <a:p>
                      <a:endParaRPr lang="en-CA" sz="2000" dirty="0"/>
                    </a:p>
                  </a:txBody>
                  <a:tcPr/>
                </a:tc>
              </a:tr>
              <a:tr h="4043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smtClean="0"/>
                        <a:t>Working Conditions</a:t>
                      </a:r>
                    </a:p>
                  </a:txBody>
                  <a:tcPr/>
                </a:tc>
                <a:tc>
                  <a:txBody>
                    <a:bodyPr/>
                    <a:lstStyle/>
                    <a:p>
                      <a:endParaRPr lang="en-CA" sz="2000" dirty="0"/>
                    </a:p>
                  </a:txBody>
                  <a:tcPr/>
                </a:tc>
              </a:tr>
            </a:tbl>
          </a:graphicData>
        </a:graphic>
      </p:graphicFrame>
    </p:spTree>
    <p:extLst>
      <p:ext uri="{BB962C8B-B14F-4D97-AF65-F5344CB8AC3E}">
        <p14:creationId xmlns:p14="http://schemas.microsoft.com/office/powerpoint/2010/main" val="23320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479375" y="404664"/>
            <a:ext cx="11233247" cy="931267"/>
          </a:xfrm>
          <a:prstGeom prst="rect">
            <a:avLst/>
          </a:prstGeom>
        </p:spPr>
        <p:txBody>
          <a:bodyPr>
            <a:normAutofit/>
          </a:bodyPr>
          <a:lstStyle>
            <a:lvl1pPr algn="l" rtl="0" eaLnBrk="0" fontAlgn="base" hangingPunct="0">
              <a:spcBef>
                <a:spcPct val="40000"/>
              </a:spcBef>
              <a:spcAft>
                <a:spcPct val="0"/>
              </a:spcAft>
              <a:defRPr sz="2400" b="1">
                <a:solidFill>
                  <a:schemeClr val="tx2"/>
                </a:solidFill>
                <a:latin typeface="+mj-lt"/>
                <a:ea typeface="+mj-ea"/>
                <a:cs typeface="+mj-cs"/>
              </a:defRPr>
            </a:lvl1pPr>
            <a:lvl2pPr algn="l" rtl="0" eaLnBrk="0" fontAlgn="base" hangingPunct="0">
              <a:spcBef>
                <a:spcPct val="40000"/>
              </a:spcBef>
              <a:spcAft>
                <a:spcPct val="0"/>
              </a:spcAft>
              <a:defRPr sz="2400" b="1">
                <a:solidFill>
                  <a:schemeClr val="tx2"/>
                </a:solidFill>
                <a:latin typeface="Verdana" pitchFamily="34" charset="0"/>
                <a:cs typeface="Arial" charset="0"/>
              </a:defRPr>
            </a:lvl2pPr>
            <a:lvl3pPr algn="l" rtl="0" eaLnBrk="0" fontAlgn="base" hangingPunct="0">
              <a:spcBef>
                <a:spcPct val="40000"/>
              </a:spcBef>
              <a:spcAft>
                <a:spcPct val="0"/>
              </a:spcAft>
              <a:defRPr sz="2400" b="1">
                <a:solidFill>
                  <a:schemeClr val="tx2"/>
                </a:solidFill>
                <a:latin typeface="Verdana" pitchFamily="34" charset="0"/>
                <a:cs typeface="Arial" charset="0"/>
              </a:defRPr>
            </a:lvl3pPr>
            <a:lvl4pPr algn="l" rtl="0" eaLnBrk="0" fontAlgn="base" hangingPunct="0">
              <a:spcBef>
                <a:spcPct val="40000"/>
              </a:spcBef>
              <a:spcAft>
                <a:spcPct val="0"/>
              </a:spcAft>
              <a:defRPr sz="2400" b="1">
                <a:solidFill>
                  <a:schemeClr val="tx2"/>
                </a:solidFill>
                <a:latin typeface="Verdana" pitchFamily="34" charset="0"/>
                <a:cs typeface="Arial" charset="0"/>
              </a:defRPr>
            </a:lvl4pPr>
            <a:lvl5pPr algn="l" rtl="0" eaLnBrk="0" fontAlgn="base" hangingPunct="0">
              <a:spcBef>
                <a:spcPct val="40000"/>
              </a:spcBef>
              <a:spcAft>
                <a:spcPct val="0"/>
              </a:spcAft>
              <a:defRPr sz="2400" b="1">
                <a:solidFill>
                  <a:schemeClr val="tx2"/>
                </a:solidFill>
                <a:latin typeface="Verdana" pitchFamily="34" charset="0"/>
                <a:cs typeface="Arial" charset="0"/>
              </a:defRPr>
            </a:lvl5pPr>
            <a:lvl6pPr marL="457200" algn="l" rtl="0" fontAlgn="base">
              <a:spcBef>
                <a:spcPct val="40000"/>
              </a:spcBef>
              <a:spcAft>
                <a:spcPct val="0"/>
              </a:spcAft>
              <a:defRPr sz="2400" b="1">
                <a:solidFill>
                  <a:schemeClr val="tx2"/>
                </a:solidFill>
                <a:latin typeface="Verdana" pitchFamily="34" charset="0"/>
                <a:cs typeface="Arial" charset="0"/>
              </a:defRPr>
            </a:lvl6pPr>
            <a:lvl7pPr marL="914400" algn="l" rtl="0" fontAlgn="base">
              <a:spcBef>
                <a:spcPct val="40000"/>
              </a:spcBef>
              <a:spcAft>
                <a:spcPct val="0"/>
              </a:spcAft>
              <a:defRPr sz="2400" b="1">
                <a:solidFill>
                  <a:schemeClr val="tx2"/>
                </a:solidFill>
                <a:latin typeface="Verdana" pitchFamily="34" charset="0"/>
                <a:cs typeface="Arial" charset="0"/>
              </a:defRPr>
            </a:lvl7pPr>
            <a:lvl8pPr marL="1371600" algn="l" rtl="0" fontAlgn="base">
              <a:spcBef>
                <a:spcPct val="40000"/>
              </a:spcBef>
              <a:spcAft>
                <a:spcPct val="0"/>
              </a:spcAft>
              <a:defRPr sz="2400" b="1">
                <a:solidFill>
                  <a:schemeClr val="tx2"/>
                </a:solidFill>
                <a:latin typeface="Verdana" pitchFamily="34" charset="0"/>
                <a:cs typeface="Arial" charset="0"/>
              </a:defRPr>
            </a:lvl8pPr>
            <a:lvl9pPr marL="1828800" algn="l" rtl="0" fontAlgn="base">
              <a:spcBef>
                <a:spcPct val="40000"/>
              </a:spcBef>
              <a:spcAft>
                <a:spcPct val="0"/>
              </a:spcAft>
              <a:defRPr sz="2400" b="1">
                <a:solidFill>
                  <a:schemeClr val="tx2"/>
                </a:solidFill>
                <a:latin typeface="Verdana" pitchFamily="34" charset="0"/>
                <a:cs typeface="Arial" charset="0"/>
              </a:defRPr>
            </a:lvl9pPr>
          </a:lstStyle>
          <a:p>
            <a:pPr algn="ctr">
              <a:defRPr/>
            </a:pPr>
            <a:r>
              <a:rPr lang="en-CA" sz="3250" kern="0" dirty="0" smtClean="0">
                <a:solidFill>
                  <a:schemeClr val="bg1"/>
                </a:solidFill>
                <a:latin typeface="Century Schoolbook" panose="02040604050505020304" pitchFamily="18" charset="0"/>
              </a:rPr>
              <a:t>Lesson 2: </a:t>
            </a:r>
            <a:r>
              <a:rPr lang="en-CA" sz="3250" kern="0" dirty="0" smtClean="0">
                <a:solidFill>
                  <a:schemeClr val="tx1"/>
                </a:solidFill>
                <a:latin typeface="Century Schoolbook" panose="02040604050505020304" pitchFamily="18" charset="0"/>
              </a:rPr>
              <a:t>Deductions</a:t>
            </a:r>
            <a:endParaRPr lang="en-CA" sz="3250" kern="0" dirty="0">
              <a:solidFill>
                <a:schemeClr val="tx1"/>
              </a:solidFill>
              <a:latin typeface="Century Schoolbook" panose="02040604050505020304" pitchFamily="18" charset="0"/>
            </a:endParaRPr>
          </a:p>
        </p:txBody>
      </p:sp>
      <p:sp>
        <p:nvSpPr>
          <p:cNvPr id="6" name="Content Placeholder 2"/>
          <p:cNvSpPr txBox="1">
            <a:spLocks/>
          </p:cNvSpPr>
          <p:nvPr/>
        </p:nvSpPr>
        <p:spPr>
          <a:xfrm>
            <a:off x="241506" y="1124744"/>
            <a:ext cx="11708983" cy="5472608"/>
          </a:xfrm>
          <a:prstGeom prst="rect">
            <a:avLst/>
          </a:prstGeom>
        </p:spPr>
        <p:txBody>
          <a:bodyPr>
            <a:normAutofit fontScale="85000" lnSpcReduction="20000"/>
          </a:bodyPr>
          <a:lstStyle>
            <a:lvl1pPr marL="342900" indent="-342900" algn="l" defTabSz="857250" rtl="0" eaLnBrk="0" fontAlgn="base" hangingPunct="0">
              <a:lnSpc>
                <a:spcPct val="120000"/>
              </a:lnSpc>
              <a:spcBef>
                <a:spcPct val="0"/>
              </a:spcBef>
              <a:spcAft>
                <a:spcPct val="0"/>
              </a:spcAft>
              <a:buSzPct val="80000"/>
              <a:buFont typeface="Verdana" panose="020B0604030504040204" pitchFamily="34" charset="0"/>
              <a:defRPr sz="2000">
                <a:solidFill>
                  <a:schemeClr val="tx1"/>
                </a:solidFill>
                <a:latin typeface="+mn-lt"/>
                <a:ea typeface="+mn-ea"/>
                <a:cs typeface="+mn-cs"/>
              </a:defRPr>
            </a:lvl1pPr>
            <a:lvl2pPr marL="182563" indent="-180975" algn="l" defTabSz="857250"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2pPr>
            <a:lvl3pPr marL="350838" indent="-166688" algn="l" defTabSz="857250"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3pPr>
            <a:lvl4pPr marL="541338" indent="-188913" algn="l" defTabSz="857250" rtl="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mn-lt"/>
                <a:cs typeface="+mn-cs"/>
              </a:defRPr>
            </a:lvl4pPr>
            <a:lvl5pPr marL="722313" indent="-179388" algn="l" defTabSz="857250" rtl="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mn-lt"/>
                <a:cs typeface="+mn-cs"/>
              </a:defRPr>
            </a:lvl5pPr>
            <a:lvl6pPr marL="11795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6pPr>
            <a:lvl7pPr marL="16367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7pPr>
            <a:lvl8pPr marL="20939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8pPr>
            <a:lvl9pPr marL="25511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9pPr>
          </a:lstStyle>
          <a:p>
            <a:pPr>
              <a:lnSpc>
                <a:spcPct val="150000"/>
              </a:lnSpc>
              <a:defRPr/>
            </a:pPr>
            <a:r>
              <a:rPr lang="en-CA" sz="2400" b="1" kern="0" dirty="0">
                <a:solidFill>
                  <a:schemeClr val="bg1"/>
                </a:solidFill>
                <a:latin typeface="Century Schoolbook" panose="02040604050505020304" pitchFamily="18" charset="0"/>
              </a:rPr>
              <a:t>Independent Reading: Textbook</a:t>
            </a:r>
          </a:p>
          <a:p>
            <a:pPr lvl="4">
              <a:lnSpc>
                <a:spcPct val="150000"/>
              </a:lnSpc>
              <a:buFont typeface="Wingdings" panose="05000000000000000000" pitchFamily="2" charset="2"/>
              <a:buChar char="ü"/>
              <a:defRPr/>
            </a:pPr>
            <a:r>
              <a:rPr lang="en-CA" sz="2100" b="1" kern="0" dirty="0">
                <a:solidFill>
                  <a:schemeClr val="bg1"/>
                </a:solidFill>
                <a:latin typeface="Century Schoolbook" panose="02040604050505020304" pitchFamily="18" charset="0"/>
              </a:rPr>
              <a:t>  </a:t>
            </a:r>
            <a:r>
              <a:rPr lang="en-CA" sz="2100" kern="0" dirty="0" smtClean="0">
                <a:solidFill>
                  <a:schemeClr val="bg1"/>
                </a:solidFill>
                <a:latin typeface="Century Schoolbook" panose="02040604050505020304" pitchFamily="18" charset="0"/>
              </a:rPr>
              <a:t>Section 2: 676-685 (up to page’s end)</a:t>
            </a:r>
            <a:endParaRPr lang="en-CA" sz="2400" kern="0" dirty="0">
              <a:solidFill>
                <a:schemeClr val="bg1"/>
              </a:solidFill>
              <a:latin typeface="Century Schoolbook" panose="02040604050505020304" pitchFamily="18" charset="0"/>
            </a:endParaRPr>
          </a:p>
          <a:p>
            <a:pPr>
              <a:lnSpc>
                <a:spcPct val="150000"/>
              </a:lnSpc>
              <a:defRPr/>
            </a:pPr>
            <a:r>
              <a:rPr lang="en-CA" sz="2400" b="1" kern="0" dirty="0" smtClean="0">
                <a:solidFill>
                  <a:schemeClr val="bg1"/>
                </a:solidFill>
                <a:latin typeface="Century Schoolbook" panose="02040604050505020304" pitchFamily="18" charset="0"/>
              </a:rPr>
              <a:t>Definitions: Notebook</a:t>
            </a:r>
            <a:endParaRPr lang="en-CA" sz="2400" b="1" kern="0" dirty="0">
              <a:solidFill>
                <a:schemeClr val="bg1"/>
              </a:solidFill>
              <a:latin typeface="Century Schoolbook" panose="02040604050505020304" pitchFamily="18" charset="0"/>
            </a:endParaRPr>
          </a:p>
          <a:p>
            <a:pPr lvl="4">
              <a:lnSpc>
                <a:spcPct val="150000"/>
              </a:lnSpc>
              <a:buFont typeface="Wingdings" panose="05000000000000000000" pitchFamily="2" charset="2"/>
              <a:buChar char="ü"/>
              <a:defRPr/>
            </a:pPr>
            <a:r>
              <a:rPr lang="en-CA" sz="2100" b="1" kern="0" dirty="0" smtClean="0">
                <a:solidFill>
                  <a:schemeClr val="bg1"/>
                </a:solidFill>
                <a:latin typeface="Century Schoolbook" panose="02040604050505020304" pitchFamily="18" charset="0"/>
              </a:rPr>
              <a:t>  </a:t>
            </a:r>
            <a:r>
              <a:rPr lang="en-CA" sz="2100" kern="0" dirty="0" smtClean="0">
                <a:solidFill>
                  <a:schemeClr val="bg1"/>
                </a:solidFill>
                <a:latin typeface="Century Schoolbook" panose="02040604050505020304" pitchFamily="18" charset="0"/>
              </a:rPr>
              <a:t>Deductions, Compulsory Deductions, Voluntary Deductions, Social Insurance Number</a:t>
            </a:r>
            <a:endParaRPr lang="en-CA" sz="2400" kern="0" dirty="0">
              <a:solidFill>
                <a:schemeClr val="bg1"/>
              </a:solidFill>
              <a:latin typeface="Century Schoolbook" panose="02040604050505020304" pitchFamily="18" charset="0"/>
            </a:endParaRPr>
          </a:p>
          <a:p>
            <a:pPr>
              <a:lnSpc>
                <a:spcPct val="150000"/>
              </a:lnSpc>
              <a:defRPr/>
            </a:pPr>
            <a:r>
              <a:rPr lang="en-CA" sz="2400" b="1" kern="0" dirty="0" smtClean="0">
                <a:solidFill>
                  <a:schemeClr val="bg1"/>
                </a:solidFill>
                <a:latin typeface="Century Schoolbook" panose="02040604050505020304" pitchFamily="18" charset="0"/>
              </a:rPr>
              <a:t>Deduction Outlines:</a:t>
            </a:r>
          </a:p>
          <a:p>
            <a:pPr>
              <a:lnSpc>
                <a:spcPct val="150000"/>
              </a:lnSpc>
              <a:defRPr/>
            </a:pPr>
            <a:r>
              <a:rPr lang="en-CA" sz="2400" i="1" kern="0" dirty="0" smtClean="0">
                <a:solidFill>
                  <a:schemeClr val="bg1"/>
                </a:solidFill>
                <a:latin typeface="Century Schoolbook" panose="02040604050505020304" pitchFamily="18" charset="0"/>
              </a:rPr>
              <a:t>For the 3 compulsory deductions, and the 5 voluntary ones, outline the following:</a:t>
            </a:r>
            <a:endParaRPr lang="en-CA" sz="2400" i="1" kern="0" dirty="0">
              <a:solidFill>
                <a:schemeClr val="bg1"/>
              </a:solidFill>
              <a:latin typeface="Century Schoolbook" panose="02040604050505020304" pitchFamily="18" charset="0"/>
            </a:endParaRPr>
          </a:p>
          <a:p>
            <a:pPr lvl="4">
              <a:lnSpc>
                <a:spcPct val="150000"/>
              </a:lnSpc>
              <a:buFont typeface="Wingdings" panose="05000000000000000000" pitchFamily="2" charset="2"/>
              <a:buChar char="ü"/>
              <a:defRPr/>
            </a:pPr>
            <a:r>
              <a:rPr lang="en-CA" sz="2100" kern="0" dirty="0">
                <a:solidFill>
                  <a:schemeClr val="bg1"/>
                </a:solidFill>
                <a:latin typeface="Century Schoolbook" panose="02040604050505020304" pitchFamily="18" charset="0"/>
              </a:rPr>
              <a:t>  </a:t>
            </a:r>
            <a:r>
              <a:rPr lang="en-CA" sz="2100" kern="0" dirty="0" smtClean="0">
                <a:solidFill>
                  <a:schemeClr val="bg1"/>
                </a:solidFill>
                <a:latin typeface="Century Schoolbook" panose="02040604050505020304" pitchFamily="18" charset="0"/>
              </a:rPr>
              <a:t>What the deduction is</a:t>
            </a:r>
          </a:p>
          <a:p>
            <a:pPr lvl="4">
              <a:lnSpc>
                <a:spcPct val="150000"/>
              </a:lnSpc>
              <a:buFont typeface="Wingdings" panose="05000000000000000000" pitchFamily="2" charset="2"/>
              <a:buChar char="ü"/>
              <a:defRPr/>
            </a:pPr>
            <a:r>
              <a:rPr lang="en-CA" sz="2100" kern="0" dirty="0">
                <a:solidFill>
                  <a:schemeClr val="bg1"/>
                </a:solidFill>
                <a:latin typeface="Century Schoolbook" panose="02040604050505020304" pitchFamily="18" charset="0"/>
              </a:rPr>
              <a:t> </a:t>
            </a:r>
            <a:r>
              <a:rPr lang="en-CA" sz="2100" kern="0" dirty="0" smtClean="0">
                <a:solidFill>
                  <a:schemeClr val="bg1"/>
                </a:solidFill>
                <a:latin typeface="Century Schoolbook" panose="02040604050505020304" pitchFamily="18" charset="0"/>
              </a:rPr>
              <a:t> Who the deduction affects (consider both the employee and the employer)</a:t>
            </a:r>
          </a:p>
          <a:p>
            <a:pPr lvl="4">
              <a:lnSpc>
                <a:spcPct val="150000"/>
              </a:lnSpc>
              <a:buFont typeface="Wingdings" panose="05000000000000000000" pitchFamily="2" charset="2"/>
              <a:buChar char="ü"/>
              <a:defRPr/>
            </a:pPr>
            <a:r>
              <a:rPr lang="en-CA" sz="2100" kern="0" dirty="0">
                <a:solidFill>
                  <a:schemeClr val="bg1"/>
                </a:solidFill>
                <a:latin typeface="Century Schoolbook" panose="02040604050505020304" pitchFamily="18" charset="0"/>
              </a:rPr>
              <a:t> </a:t>
            </a:r>
            <a:r>
              <a:rPr lang="en-CA" sz="2100" kern="0" dirty="0" smtClean="0">
                <a:solidFill>
                  <a:schemeClr val="bg1"/>
                </a:solidFill>
                <a:latin typeface="Century Schoolbook" panose="02040604050505020304" pitchFamily="18" charset="0"/>
              </a:rPr>
              <a:t> How much (approx.) the deduction is worth</a:t>
            </a:r>
          </a:p>
          <a:p>
            <a:pPr lvl="4">
              <a:lnSpc>
                <a:spcPct val="150000"/>
              </a:lnSpc>
              <a:buFont typeface="Wingdings" panose="05000000000000000000" pitchFamily="2" charset="2"/>
              <a:buChar char="ü"/>
              <a:defRPr/>
            </a:pPr>
            <a:r>
              <a:rPr lang="en-CA" sz="2100" kern="0" dirty="0">
                <a:solidFill>
                  <a:schemeClr val="bg1"/>
                </a:solidFill>
                <a:latin typeface="Century Schoolbook" panose="02040604050505020304" pitchFamily="18" charset="0"/>
              </a:rPr>
              <a:t> </a:t>
            </a:r>
            <a:r>
              <a:rPr lang="en-CA" sz="2100" kern="0" dirty="0" smtClean="0">
                <a:solidFill>
                  <a:schemeClr val="bg1"/>
                </a:solidFill>
                <a:latin typeface="Century Schoolbook" panose="02040604050505020304" pitchFamily="18" charset="0"/>
              </a:rPr>
              <a:t> The benefits the deduction provides</a:t>
            </a:r>
            <a:endParaRPr lang="en-CA" sz="2400" kern="0" dirty="0" smtClean="0">
              <a:solidFill>
                <a:schemeClr val="bg1"/>
              </a:solidFill>
              <a:latin typeface="Century Schoolbook" panose="02040604050505020304" pitchFamily="18" charset="0"/>
            </a:endParaRPr>
          </a:p>
          <a:p>
            <a:pPr>
              <a:lnSpc>
                <a:spcPct val="150000"/>
              </a:lnSpc>
              <a:defRPr/>
            </a:pPr>
            <a:r>
              <a:rPr lang="en-CA" sz="2400" b="1" kern="0" dirty="0" smtClean="0">
                <a:solidFill>
                  <a:schemeClr val="bg1"/>
                </a:solidFill>
                <a:latin typeface="Century Schoolbook" panose="02040604050505020304" pitchFamily="18" charset="0"/>
              </a:rPr>
              <a:t>Check </a:t>
            </a:r>
            <a:r>
              <a:rPr lang="en-CA" sz="2400" b="1" kern="0" dirty="0">
                <a:solidFill>
                  <a:schemeClr val="bg1"/>
                </a:solidFill>
                <a:latin typeface="Century Schoolbook" panose="02040604050505020304" pitchFamily="18" charset="0"/>
              </a:rPr>
              <a:t>Your Understanding – Text </a:t>
            </a:r>
            <a:r>
              <a:rPr lang="en-CA" sz="2400" b="1" kern="0" dirty="0" smtClean="0">
                <a:solidFill>
                  <a:schemeClr val="bg1"/>
                </a:solidFill>
                <a:latin typeface="Century Schoolbook" panose="02040604050505020304" pitchFamily="18" charset="0"/>
              </a:rPr>
              <a:t>692</a:t>
            </a:r>
            <a:endParaRPr lang="en-CA" sz="2400" b="1" kern="0" dirty="0">
              <a:solidFill>
                <a:schemeClr val="bg1"/>
              </a:solidFill>
              <a:latin typeface="Century Schoolbook" panose="02040604050505020304" pitchFamily="18" charset="0"/>
            </a:endParaRPr>
          </a:p>
          <a:p>
            <a:pPr lvl="4">
              <a:lnSpc>
                <a:spcPct val="150000"/>
              </a:lnSpc>
              <a:buFont typeface="Wingdings" panose="05000000000000000000" pitchFamily="2" charset="2"/>
              <a:buChar char="ü"/>
              <a:defRPr/>
            </a:pPr>
            <a:r>
              <a:rPr lang="en-CA" sz="2100" b="1" kern="0" dirty="0">
                <a:solidFill>
                  <a:schemeClr val="bg1"/>
                </a:solidFill>
                <a:latin typeface="Century Schoolbook" panose="02040604050505020304" pitchFamily="18" charset="0"/>
              </a:rPr>
              <a:t>  </a:t>
            </a:r>
            <a:r>
              <a:rPr lang="en-CA" sz="2100" kern="0" dirty="0">
                <a:solidFill>
                  <a:schemeClr val="bg1"/>
                </a:solidFill>
                <a:latin typeface="Century Schoolbook" panose="02040604050505020304" pitchFamily="18" charset="0"/>
              </a:rPr>
              <a:t>Questions </a:t>
            </a:r>
            <a:r>
              <a:rPr lang="en-CA" sz="2100" kern="0" dirty="0" smtClean="0">
                <a:solidFill>
                  <a:schemeClr val="bg1"/>
                </a:solidFill>
                <a:latin typeface="Century Schoolbook" panose="02040604050505020304" pitchFamily="18" charset="0"/>
              </a:rPr>
              <a:t>4-8 (*Note: you may need to do a little research)</a:t>
            </a:r>
            <a:endParaRPr lang="en-CA" sz="2100" kern="0" dirty="0">
              <a:solidFill>
                <a:schemeClr val="bg1"/>
              </a:solidFill>
              <a:latin typeface="Century Schoolbook" panose="02040604050505020304" pitchFamily="18" charset="0"/>
            </a:endParaRPr>
          </a:p>
          <a:p>
            <a:pPr>
              <a:lnSpc>
                <a:spcPct val="150000"/>
              </a:lnSpc>
              <a:defRPr/>
            </a:pPr>
            <a:r>
              <a:rPr lang="en-CA" sz="2400" b="1" kern="0" dirty="0" smtClean="0">
                <a:solidFill>
                  <a:schemeClr val="bg1"/>
                </a:solidFill>
                <a:latin typeface="Century Schoolbook" panose="02040604050505020304" pitchFamily="18" charset="0"/>
              </a:rPr>
              <a:t>Apply </a:t>
            </a:r>
            <a:r>
              <a:rPr lang="en-CA" sz="2400" b="1" kern="0" dirty="0">
                <a:solidFill>
                  <a:schemeClr val="bg1"/>
                </a:solidFill>
                <a:latin typeface="Century Schoolbook" panose="02040604050505020304" pitchFamily="18" charset="0"/>
              </a:rPr>
              <a:t>Your Knowledge – Text </a:t>
            </a:r>
            <a:r>
              <a:rPr lang="en-CA" sz="2400" b="1" kern="0" dirty="0" smtClean="0">
                <a:solidFill>
                  <a:schemeClr val="bg1"/>
                </a:solidFill>
                <a:latin typeface="Century Schoolbook" panose="02040604050505020304" pitchFamily="18" charset="0"/>
              </a:rPr>
              <a:t>695, </a:t>
            </a:r>
            <a:r>
              <a:rPr lang="en-CA" sz="2400" b="1" kern="0" dirty="0" err="1" smtClean="0">
                <a:solidFill>
                  <a:schemeClr val="bg1"/>
                </a:solidFill>
                <a:latin typeface="Century Schoolbook" panose="02040604050505020304" pitchFamily="18" charset="0"/>
              </a:rPr>
              <a:t>Wrk</a:t>
            </a:r>
            <a:r>
              <a:rPr lang="en-CA" sz="2400" b="1" kern="0" dirty="0">
                <a:solidFill>
                  <a:schemeClr val="bg1"/>
                </a:solidFill>
                <a:latin typeface="Century Schoolbook" panose="02040604050505020304" pitchFamily="18" charset="0"/>
              </a:rPr>
              <a:t> </a:t>
            </a:r>
            <a:r>
              <a:rPr lang="en-CA" sz="2400" b="1" kern="0" dirty="0" smtClean="0">
                <a:solidFill>
                  <a:schemeClr val="bg1"/>
                </a:solidFill>
                <a:latin typeface="Century Schoolbook" panose="02040604050505020304" pitchFamily="18" charset="0"/>
              </a:rPr>
              <a:t>470 (use Ex. 12 template, not Ex. 13)</a:t>
            </a:r>
            <a:endParaRPr lang="en-CA" sz="2400" b="1" kern="0" dirty="0">
              <a:solidFill>
                <a:schemeClr val="bg1"/>
              </a:solidFill>
              <a:latin typeface="Century Schoolbook" panose="02040604050505020304" pitchFamily="18" charset="0"/>
            </a:endParaRPr>
          </a:p>
          <a:p>
            <a:pPr lvl="4">
              <a:lnSpc>
                <a:spcPct val="150000"/>
              </a:lnSpc>
              <a:buFont typeface="Wingdings" panose="05000000000000000000" pitchFamily="2" charset="2"/>
              <a:buChar char="ü"/>
              <a:defRPr/>
            </a:pPr>
            <a:r>
              <a:rPr lang="en-CA" sz="2100" kern="0" dirty="0">
                <a:solidFill>
                  <a:schemeClr val="bg1"/>
                </a:solidFill>
                <a:latin typeface="Century Schoolbook" panose="02040604050505020304" pitchFamily="18" charset="0"/>
              </a:rPr>
              <a:t> </a:t>
            </a:r>
            <a:r>
              <a:rPr lang="en-CA" sz="2100" kern="0" dirty="0" smtClean="0">
                <a:solidFill>
                  <a:schemeClr val="bg1"/>
                </a:solidFill>
                <a:latin typeface="Century Schoolbook" panose="02040604050505020304" pitchFamily="18" charset="0"/>
              </a:rPr>
              <a:t>Exercise 13 (look up this year’s Manitoba and Federal TD1 forms online) [see class site]</a:t>
            </a:r>
            <a:endParaRPr lang="en-CA" sz="2100" kern="0" dirty="0">
              <a:solidFill>
                <a:schemeClr val="bg1"/>
              </a:solidFill>
              <a:latin typeface="Century Schoolbook" panose="02040604050505020304" pitchFamily="18" charset="0"/>
            </a:endParaRPr>
          </a:p>
          <a:p>
            <a:pPr marL="441127" lvl="4" indent="0">
              <a:lnSpc>
                <a:spcPct val="150000"/>
              </a:lnSpc>
              <a:buNone/>
              <a:defRPr/>
            </a:pPr>
            <a:endParaRPr lang="en-CA" sz="1950" kern="0" dirty="0">
              <a:solidFill>
                <a:schemeClr val="bg1"/>
              </a:solidFill>
              <a:latin typeface="Century Schoolbook" panose="02040604050505020304" pitchFamily="18" charset="0"/>
            </a:endParaRPr>
          </a:p>
          <a:p>
            <a:pPr lvl="4">
              <a:lnSpc>
                <a:spcPct val="150000"/>
              </a:lnSpc>
              <a:buFont typeface="Wingdings" panose="05000000000000000000" pitchFamily="2" charset="2"/>
              <a:buChar char="ü"/>
              <a:defRPr/>
            </a:pPr>
            <a:endParaRPr lang="en-CA" sz="1950" kern="0"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193636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696" y="2636912"/>
            <a:ext cx="12547486" cy="1077218"/>
          </a:xfrm>
          <a:prstGeom prst="rect">
            <a:avLst/>
          </a:prstGeom>
          <a:noFill/>
        </p:spPr>
        <p:txBody>
          <a:bodyPr wrap="square" rtlCol="0">
            <a:spAutoFit/>
          </a:bodyPr>
          <a:lstStyle/>
          <a:p>
            <a:pPr algn="ctr"/>
            <a:r>
              <a:rPr lang="en-CA" sz="4000" b="1" dirty="0" smtClean="0"/>
              <a:t>Deductions</a:t>
            </a:r>
          </a:p>
          <a:p>
            <a:pPr algn="ctr"/>
            <a:r>
              <a:rPr lang="en-CA" sz="2400" dirty="0" smtClean="0"/>
              <a:t>Amount of money subtracted from an employee’s gross earnings</a:t>
            </a:r>
            <a:endParaRPr lang="en-CA" sz="2400" dirty="0"/>
          </a:p>
        </p:txBody>
      </p:sp>
    </p:spTree>
    <p:extLst>
      <p:ext uri="{BB962C8B-B14F-4D97-AF65-F5344CB8AC3E}">
        <p14:creationId xmlns:p14="http://schemas.microsoft.com/office/powerpoint/2010/main" val="120779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65742706"/>
              </p:ext>
            </p:extLst>
          </p:nvPr>
        </p:nvGraphicFramePr>
        <p:xfrm>
          <a:off x="551384" y="1198534"/>
          <a:ext cx="11017224" cy="4407474"/>
        </p:xfrm>
        <a:graphic>
          <a:graphicData uri="http://schemas.openxmlformats.org/drawingml/2006/table">
            <a:tbl>
              <a:tblPr firstRow="1" bandRow="1">
                <a:tableStyleId>{9D7B26C5-4107-4FEC-AEDC-1716B250A1EF}</a:tableStyleId>
              </a:tblPr>
              <a:tblGrid>
                <a:gridCol w="5508612"/>
                <a:gridCol w="5508612"/>
              </a:tblGrid>
              <a:tr h="1651213">
                <a:tc>
                  <a:txBody>
                    <a:bodyPr/>
                    <a:lstStyle/>
                    <a:p>
                      <a:pPr algn="ctr"/>
                      <a:endParaRPr lang="en-CA" sz="3200" dirty="0" smtClean="0">
                        <a:solidFill>
                          <a:schemeClr val="accent4"/>
                        </a:solidFill>
                      </a:endParaRPr>
                    </a:p>
                    <a:p>
                      <a:pPr algn="ctr"/>
                      <a:r>
                        <a:rPr lang="en-CA" sz="3200" dirty="0" smtClean="0">
                          <a:solidFill>
                            <a:schemeClr val="accent5"/>
                          </a:solidFill>
                        </a:rPr>
                        <a:t>Compulsory</a:t>
                      </a:r>
                    </a:p>
                    <a:p>
                      <a:pPr algn="ctr"/>
                      <a:r>
                        <a:rPr lang="en-CA" sz="2000" i="1" dirty="0" smtClean="0">
                          <a:solidFill>
                            <a:schemeClr val="accent5"/>
                          </a:solidFill>
                        </a:rPr>
                        <a:t>Employers</a:t>
                      </a:r>
                      <a:r>
                        <a:rPr lang="en-CA" sz="2000" i="1" baseline="0" dirty="0" smtClean="0">
                          <a:solidFill>
                            <a:schemeClr val="accent5"/>
                          </a:solidFill>
                        </a:rPr>
                        <a:t> are required, by law, to deduct these items</a:t>
                      </a:r>
                    </a:p>
                    <a:p>
                      <a:pPr algn="ctr"/>
                      <a:endParaRPr lang="en-CA" sz="2000" i="1" dirty="0">
                        <a:solidFill>
                          <a:schemeClr val="accent4"/>
                        </a:solidFill>
                      </a:endParaRPr>
                    </a:p>
                  </a:txBody>
                  <a:tcPr/>
                </a:tc>
                <a:tc>
                  <a:txBody>
                    <a:bodyPr/>
                    <a:lstStyle/>
                    <a:p>
                      <a:pPr algn="ctr"/>
                      <a:endParaRPr lang="en-CA" sz="3200" dirty="0" smtClean="0">
                        <a:solidFill>
                          <a:schemeClr val="accent5">
                            <a:lumMod val="75000"/>
                          </a:schemeClr>
                        </a:solidFill>
                      </a:endParaRPr>
                    </a:p>
                    <a:p>
                      <a:pPr algn="ctr"/>
                      <a:r>
                        <a:rPr lang="en-CA" sz="3200" dirty="0" smtClean="0">
                          <a:solidFill>
                            <a:schemeClr val="tx2">
                              <a:lumMod val="50000"/>
                            </a:schemeClr>
                          </a:solidFill>
                        </a:rPr>
                        <a:t>Voluntary</a:t>
                      </a:r>
                    </a:p>
                    <a:p>
                      <a:pPr algn="ctr"/>
                      <a:r>
                        <a:rPr lang="en-CA" sz="2000" i="1" dirty="0" smtClean="0">
                          <a:solidFill>
                            <a:schemeClr val="tx2">
                              <a:lumMod val="50000"/>
                            </a:schemeClr>
                          </a:solidFill>
                        </a:rPr>
                        <a:t>Employers only make these</a:t>
                      </a:r>
                      <a:r>
                        <a:rPr lang="en-CA" sz="2000" i="1" baseline="0" dirty="0" smtClean="0">
                          <a:solidFill>
                            <a:schemeClr val="tx2">
                              <a:lumMod val="50000"/>
                            </a:schemeClr>
                          </a:solidFill>
                        </a:rPr>
                        <a:t> deductions upon employee’s request</a:t>
                      </a:r>
                      <a:endParaRPr lang="en-CA" sz="2000" i="1" dirty="0">
                        <a:solidFill>
                          <a:schemeClr val="tx2">
                            <a:lumMod val="50000"/>
                          </a:schemeClr>
                        </a:solidFill>
                      </a:endParaRPr>
                    </a:p>
                  </a:txBody>
                  <a:tcPr/>
                </a:tc>
              </a:tr>
              <a:tr h="404379">
                <a:tc>
                  <a:txBody>
                    <a:bodyPr/>
                    <a:lstStyle/>
                    <a:p>
                      <a:pPr algn="ctr"/>
                      <a:r>
                        <a:rPr lang="en-CA" sz="2000" dirty="0" smtClean="0"/>
                        <a:t>Personal Income Tax</a:t>
                      </a:r>
                      <a:endParaRPr lang="en-CA" sz="2000" dirty="0"/>
                    </a:p>
                  </a:txBody>
                  <a:tcPr/>
                </a:tc>
                <a:tc>
                  <a:txBody>
                    <a:bodyPr/>
                    <a:lstStyle/>
                    <a:p>
                      <a:pPr algn="ctr"/>
                      <a:r>
                        <a:rPr lang="en-CA" sz="2000" dirty="0" smtClean="0"/>
                        <a:t>Group Life Insurance</a:t>
                      </a:r>
                      <a:endParaRPr lang="en-CA" sz="2000" dirty="0"/>
                    </a:p>
                  </a:txBody>
                  <a:tcPr/>
                </a:tc>
              </a:tr>
              <a:tr h="404379">
                <a:tc>
                  <a:txBody>
                    <a:bodyPr/>
                    <a:lstStyle/>
                    <a:p>
                      <a:pPr algn="ctr"/>
                      <a:r>
                        <a:rPr lang="en-CA" sz="2000" dirty="0" smtClean="0"/>
                        <a:t>Employment Insurance</a:t>
                      </a:r>
                      <a:endParaRPr lang="en-CA" sz="2000" dirty="0"/>
                    </a:p>
                  </a:txBody>
                  <a:tcPr/>
                </a:tc>
                <a:tc>
                  <a:txBody>
                    <a:bodyPr/>
                    <a:lstStyle/>
                    <a:p>
                      <a:pPr algn="ctr"/>
                      <a:r>
                        <a:rPr lang="en-CA" sz="2000" dirty="0" smtClean="0"/>
                        <a:t>Credit Unions</a:t>
                      </a:r>
                      <a:endParaRPr lang="en-CA" sz="2000" dirty="0"/>
                    </a:p>
                  </a:txBody>
                  <a:tcPr/>
                </a:tc>
              </a:tr>
              <a:tr h="404379">
                <a:tc>
                  <a:txBody>
                    <a:bodyPr/>
                    <a:lstStyle/>
                    <a:p>
                      <a:pPr algn="ctr"/>
                      <a:r>
                        <a:rPr lang="en-CA" sz="2000" dirty="0" smtClean="0"/>
                        <a:t>Canada Pension Plan</a:t>
                      </a:r>
                      <a:endParaRPr lang="en-CA" sz="2000" dirty="0"/>
                    </a:p>
                  </a:txBody>
                  <a:tcPr/>
                </a:tc>
                <a:tc>
                  <a:txBody>
                    <a:bodyPr/>
                    <a:lstStyle/>
                    <a:p>
                      <a:pPr algn="ctr"/>
                      <a:r>
                        <a:rPr lang="en-CA" sz="2000" dirty="0" smtClean="0"/>
                        <a:t>Health Insurance</a:t>
                      </a:r>
                      <a:endParaRPr lang="en-CA" sz="2000" dirty="0"/>
                    </a:p>
                  </a:txBody>
                  <a:tcPr/>
                </a:tc>
              </a:tr>
              <a:tr h="404379">
                <a:tc>
                  <a:txBody>
                    <a:bodyPr/>
                    <a:lstStyle/>
                    <a:p>
                      <a:pPr algn="ctr"/>
                      <a:endParaRPr lang="en-CA" sz="2000" dirty="0"/>
                    </a:p>
                  </a:txBody>
                  <a:tcPr/>
                </a:tc>
                <a:tc>
                  <a:txBody>
                    <a:bodyPr/>
                    <a:lstStyle/>
                    <a:p>
                      <a:pPr algn="ctr"/>
                      <a:r>
                        <a:rPr lang="en-CA" sz="2000" dirty="0" smtClean="0"/>
                        <a:t>Extended Health Insurance</a:t>
                      </a:r>
                      <a:endParaRPr lang="en-CA" sz="2000" dirty="0"/>
                    </a:p>
                  </a:txBody>
                  <a:tcPr/>
                </a:tc>
              </a:tr>
              <a:tr h="404379">
                <a:tc>
                  <a:txBody>
                    <a:bodyPr/>
                    <a:lstStyle/>
                    <a:p>
                      <a:pPr algn="ctr"/>
                      <a:endParaRPr lang="en-CA" sz="2000" dirty="0"/>
                    </a:p>
                  </a:txBody>
                  <a:tcPr/>
                </a:tc>
                <a:tc>
                  <a:txBody>
                    <a:bodyPr/>
                    <a:lstStyle/>
                    <a:p>
                      <a:pPr algn="ctr"/>
                      <a:r>
                        <a:rPr lang="en-CA" sz="2000" dirty="0" smtClean="0"/>
                        <a:t>Registered Pension Plan</a:t>
                      </a:r>
                      <a:endParaRPr lang="en-CA" sz="2000" dirty="0"/>
                    </a:p>
                  </a:txBody>
                  <a:tcPr/>
                </a:tc>
              </a:tr>
              <a:tr h="4043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000" dirty="0" smtClean="0"/>
                    </a:p>
                  </a:txBody>
                  <a:tcPr/>
                </a:tc>
                <a:tc>
                  <a:txBody>
                    <a:bodyPr/>
                    <a:lstStyle/>
                    <a:p>
                      <a:pPr algn="ctr"/>
                      <a:r>
                        <a:rPr lang="en-CA" sz="2000" dirty="0" smtClean="0"/>
                        <a:t>Union Dues</a:t>
                      </a:r>
                      <a:endParaRPr lang="en-CA" sz="2000" dirty="0"/>
                    </a:p>
                  </a:txBody>
                  <a:tcPr/>
                </a:tc>
              </a:tr>
            </a:tbl>
          </a:graphicData>
        </a:graphic>
      </p:graphicFrame>
    </p:spTree>
    <p:extLst>
      <p:ext uri="{BB962C8B-B14F-4D97-AF65-F5344CB8AC3E}">
        <p14:creationId xmlns:p14="http://schemas.microsoft.com/office/powerpoint/2010/main" val="48682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ounting">
  <a:themeElements>
    <a:clrScheme name="Accounting">
      <a:dk1>
        <a:srgbClr val="FFFFFF"/>
      </a:dk1>
      <a:lt1>
        <a:srgbClr val="3D372E"/>
      </a:lt1>
      <a:dk2>
        <a:srgbClr val="B2D0B4"/>
      </a:dk2>
      <a:lt2>
        <a:srgbClr val="3D372E"/>
      </a:lt2>
      <a:accent1>
        <a:srgbClr val="B2D0B4"/>
      </a:accent1>
      <a:accent2>
        <a:srgbClr val="88A5BA"/>
      </a:accent2>
      <a:accent3>
        <a:srgbClr val="578E5B"/>
      </a:accent3>
      <a:accent4>
        <a:srgbClr val="C9A057"/>
      </a:accent4>
      <a:accent5>
        <a:srgbClr val="DA7D60"/>
      </a:accent5>
      <a:accent6>
        <a:srgbClr val="978975"/>
      </a:accent6>
      <a:hlink>
        <a:srgbClr val="C9A057"/>
      </a:hlink>
      <a:folHlink>
        <a:srgbClr val="978975"/>
      </a:folHlink>
    </a:clrScheme>
    <a:fontScheme name="Pearson_gree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Pct val="80000"/>
          <a:buFont typeface="Verdana" pitchFamily="34" charset="0"/>
          <a:buNone/>
          <a:tabLst/>
          <a:defRPr kumimoji="0" lang="en-GB" sz="2000" b="1"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Pct val="80000"/>
          <a:buFont typeface="Verdana" pitchFamily="34" charset="0"/>
          <a:buNone/>
          <a:tabLst/>
          <a:defRPr kumimoji="0" lang="en-GB" sz="2000" b="1"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Pearson_green 1">
        <a:dk1>
          <a:srgbClr val="000000"/>
        </a:dk1>
        <a:lt1>
          <a:srgbClr val="FBF5EA"/>
        </a:lt1>
        <a:dk2>
          <a:srgbClr val="008B5D"/>
        </a:dk2>
        <a:lt2>
          <a:srgbClr val="FFFFFF"/>
        </a:lt2>
        <a:accent1>
          <a:srgbClr val="9D1348"/>
        </a:accent1>
        <a:accent2>
          <a:srgbClr val="008B5D"/>
        </a:accent2>
        <a:accent3>
          <a:srgbClr val="FDF9F3"/>
        </a:accent3>
        <a:accent4>
          <a:srgbClr val="000000"/>
        </a:accent4>
        <a:accent5>
          <a:srgbClr val="CCAAB1"/>
        </a:accent5>
        <a:accent6>
          <a:srgbClr val="007D53"/>
        </a:accent6>
        <a:hlink>
          <a:srgbClr val="364395"/>
        </a:hlink>
        <a:folHlink>
          <a:srgbClr val="ED6B06"/>
        </a:folHlink>
      </a:clrScheme>
      <a:clrMap bg1="lt1" tx1="dk1" bg2="lt2" tx2="dk2" accent1="accent1" accent2="accent2" accent3="accent3" accent4="accent4" accent5="accent5" accent6="accent6" hlink="hlink" folHlink="folHlink"/>
    </a:extraClrScheme>
    <a:extraClrScheme>
      <a:clrScheme name="Pearson_green 2">
        <a:dk1>
          <a:srgbClr val="000000"/>
        </a:dk1>
        <a:lt1>
          <a:srgbClr val="FBF5EA"/>
        </a:lt1>
        <a:dk2>
          <a:srgbClr val="008B5D"/>
        </a:dk2>
        <a:lt2>
          <a:srgbClr val="FFFFFF"/>
        </a:lt2>
        <a:accent1>
          <a:srgbClr val="008B5D"/>
        </a:accent1>
        <a:accent2>
          <a:srgbClr val="33A27D"/>
        </a:accent2>
        <a:accent3>
          <a:srgbClr val="FDF9F3"/>
        </a:accent3>
        <a:accent4>
          <a:srgbClr val="000000"/>
        </a:accent4>
        <a:accent5>
          <a:srgbClr val="AAC4B6"/>
        </a:accent5>
        <a:accent6>
          <a:srgbClr val="2D9271"/>
        </a:accent6>
        <a:hlink>
          <a:srgbClr val="4CAE8E"/>
        </a:hlink>
        <a:folHlink>
          <a:srgbClr val="66B99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counting" id="{1C5D5547-BBC2-4797-8E82-0F6B990B62C0}" vid="{5E456DCA-457C-4C3F-8F14-CE371407BBEB}"/>
    </a:ext>
  </a:extLst>
</a:theme>
</file>

<file path=ppt/theme/theme3.xml><?xml version="1.0" encoding="utf-8"?>
<a:theme xmlns:a="http://schemas.openxmlformats.org/drawingml/2006/main" name="1_Accounting">
  <a:themeElements>
    <a:clrScheme name="Accounting">
      <a:dk1>
        <a:srgbClr val="FFFFFF"/>
      </a:dk1>
      <a:lt1>
        <a:srgbClr val="3D372E"/>
      </a:lt1>
      <a:dk2>
        <a:srgbClr val="B2D0B4"/>
      </a:dk2>
      <a:lt2>
        <a:srgbClr val="3D372E"/>
      </a:lt2>
      <a:accent1>
        <a:srgbClr val="B2D0B4"/>
      </a:accent1>
      <a:accent2>
        <a:srgbClr val="88A5BA"/>
      </a:accent2>
      <a:accent3>
        <a:srgbClr val="578E5B"/>
      </a:accent3>
      <a:accent4>
        <a:srgbClr val="C9A057"/>
      </a:accent4>
      <a:accent5>
        <a:srgbClr val="DA7D60"/>
      </a:accent5>
      <a:accent6>
        <a:srgbClr val="978975"/>
      </a:accent6>
      <a:hlink>
        <a:srgbClr val="C9A057"/>
      </a:hlink>
      <a:folHlink>
        <a:srgbClr val="978975"/>
      </a:folHlink>
    </a:clrScheme>
    <a:fontScheme name="Pearson_gree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Pct val="80000"/>
          <a:buFont typeface="Verdana" pitchFamily="34" charset="0"/>
          <a:buNone/>
          <a:tabLst/>
          <a:defRPr kumimoji="0" lang="en-GB" sz="2000" b="1"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Pct val="80000"/>
          <a:buFont typeface="Verdana" pitchFamily="34" charset="0"/>
          <a:buNone/>
          <a:tabLst/>
          <a:defRPr kumimoji="0" lang="en-GB" sz="2000" b="1"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Pearson_green 1">
        <a:dk1>
          <a:srgbClr val="000000"/>
        </a:dk1>
        <a:lt1>
          <a:srgbClr val="FBF5EA"/>
        </a:lt1>
        <a:dk2>
          <a:srgbClr val="008B5D"/>
        </a:dk2>
        <a:lt2>
          <a:srgbClr val="FFFFFF"/>
        </a:lt2>
        <a:accent1>
          <a:srgbClr val="9D1348"/>
        </a:accent1>
        <a:accent2>
          <a:srgbClr val="008B5D"/>
        </a:accent2>
        <a:accent3>
          <a:srgbClr val="FDF9F3"/>
        </a:accent3>
        <a:accent4>
          <a:srgbClr val="000000"/>
        </a:accent4>
        <a:accent5>
          <a:srgbClr val="CCAAB1"/>
        </a:accent5>
        <a:accent6>
          <a:srgbClr val="007D53"/>
        </a:accent6>
        <a:hlink>
          <a:srgbClr val="364395"/>
        </a:hlink>
        <a:folHlink>
          <a:srgbClr val="ED6B06"/>
        </a:folHlink>
      </a:clrScheme>
      <a:clrMap bg1="lt1" tx1="dk1" bg2="lt2" tx2="dk2" accent1="accent1" accent2="accent2" accent3="accent3" accent4="accent4" accent5="accent5" accent6="accent6" hlink="hlink" folHlink="folHlink"/>
    </a:extraClrScheme>
    <a:extraClrScheme>
      <a:clrScheme name="Pearson_green 2">
        <a:dk1>
          <a:srgbClr val="000000"/>
        </a:dk1>
        <a:lt1>
          <a:srgbClr val="FBF5EA"/>
        </a:lt1>
        <a:dk2>
          <a:srgbClr val="008B5D"/>
        </a:dk2>
        <a:lt2>
          <a:srgbClr val="FFFFFF"/>
        </a:lt2>
        <a:accent1>
          <a:srgbClr val="008B5D"/>
        </a:accent1>
        <a:accent2>
          <a:srgbClr val="33A27D"/>
        </a:accent2>
        <a:accent3>
          <a:srgbClr val="FDF9F3"/>
        </a:accent3>
        <a:accent4>
          <a:srgbClr val="000000"/>
        </a:accent4>
        <a:accent5>
          <a:srgbClr val="AAC4B6"/>
        </a:accent5>
        <a:accent6>
          <a:srgbClr val="2D9271"/>
        </a:accent6>
        <a:hlink>
          <a:srgbClr val="4CAE8E"/>
        </a:hlink>
        <a:folHlink>
          <a:srgbClr val="66B99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counting" id="{1C5D5547-BBC2-4797-8E82-0F6B990B62C0}" vid="{5E456DCA-457C-4C3F-8F14-CE371407BBEB}"/>
    </a:ext>
  </a:extLst>
</a:theme>
</file>

<file path=ppt/theme/theme4.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39827B5-A90F-45DE-9A48-E01BF3AFCC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0</TotalTime>
  <Words>1454</Words>
  <Application>Microsoft Office PowerPoint</Application>
  <PresentationFormat>Widescreen</PresentationFormat>
  <Paragraphs>198</Paragraphs>
  <Slides>20</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宋体</vt:lpstr>
      <vt:lpstr>Arial</vt:lpstr>
      <vt:lpstr>Century Schoolbook</vt:lpstr>
      <vt:lpstr>Verdana</vt:lpstr>
      <vt:lpstr>Wingdings</vt:lpstr>
      <vt:lpstr>CITY SKETCH 16X9</vt:lpstr>
      <vt:lpstr>Accounting</vt:lpstr>
      <vt:lpstr>1_Accounting</vt:lpstr>
      <vt:lpstr>Sub-Unit 32: Paying Employees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2016-11-28T00:43:05Z</dcterms:created>
  <dcterms:modified xsi:type="dcterms:W3CDTF">2017-01-16T05:12:19Z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TC030310109991</vt:lpwstr>
  </property>
</Properties>
</file>