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5A1A-16FE-4619-905C-51710C47CB1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6C092-EE87-434E-A290-7E58022F8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C03D-96EB-45BD-8E7C-9C38F9C1DE6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6B6C-E9C9-4B5D-B932-33A12C42D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subject? How do you know?</a:t>
            </a:r>
          </a:p>
          <a:p>
            <a:r>
              <a:rPr lang="en-US" baseline="0" dirty="0" smtClean="0"/>
              <a:t>What is acting as the frame?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done in your head, not right on the photograph.</a:t>
            </a:r>
          </a:p>
          <a:p>
            <a:r>
              <a:rPr lang="en-US" dirty="0" smtClean="0"/>
              <a:t>Still symmetrical</a:t>
            </a:r>
            <a:r>
              <a:rPr lang="en-US" baseline="0" dirty="0" smtClean="0"/>
              <a:t>, yet more intriguing because it is unexpected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is the subject? How do you know?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agree that placing the subject off to one side makes each picture more attractive?</a:t>
            </a:r>
            <a:r>
              <a:rPr lang="en-CA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subject? How do you know?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5 focal point techniques discussed, so far, do you think is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type</a:t>
            </a:r>
            <a:r>
              <a:rPr lang="en-CA" baseline="0" dirty="0" smtClean="0"/>
              <a:t> of angle is used here?</a:t>
            </a:r>
          </a:p>
          <a:p>
            <a:r>
              <a:rPr lang="en-CA" baseline="0" dirty="0" smtClean="0"/>
              <a:t>What kind of effect does it have on the viewer?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type</a:t>
            </a:r>
            <a:r>
              <a:rPr lang="en-CA" baseline="0" dirty="0" smtClean="0"/>
              <a:t> of angle is used here?</a:t>
            </a:r>
          </a:p>
          <a:p>
            <a:r>
              <a:rPr lang="en-CA" baseline="0" dirty="0" smtClean="0"/>
              <a:t>What kind of effect does it have on </a:t>
            </a:r>
            <a:r>
              <a:rPr lang="en-CA" baseline="0" smtClean="0"/>
              <a:t>the viewer?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is the subject of this photo?</a:t>
            </a:r>
          </a:p>
          <a:p>
            <a:r>
              <a:rPr lang="en-CA" dirty="0" smtClean="0"/>
              <a:t>Is</a:t>
            </a:r>
            <a:r>
              <a:rPr lang="en-CA" baseline="0" dirty="0" smtClean="0"/>
              <a:t> the subject moving? How does the photograph communicate that? </a:t>
            </a:r>
          </a:p>
          <a:p>
            <a:r>
              <a:rPr lang="en-CA" baseline="0" dirty="0" smtClean="0"/>
              <a:t>If there was no blank space, would it be as easy to tell that the crow planned on moving?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1244-13BA-2A4C-B2C2-F5722CF81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039D-57A3-4430-B853-122884D7AAE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B486-AEA9-4A11-99A4-7E769C2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157" y="1813627"/>
            <a:ext cx="3152876" cy="43630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85824" y="228601"/>
            <a:ext cx="7772400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tx1"/>
                </a:solidFill>
              </a:rPr>
              <a:t>Framing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3786" y="1813628"/>
            <a:ext cx="45690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Using other elements within your scene to draw attention to the main subject.</a:t>
            </a:r>
          </a:p>
          <a:p>
            <a:r>
              <a:rPr lang="en-CA" dirty="0"/>
              <a:t>Framing brings more depth and sophistication to a picture and creates a clear focal point.</a:t>
            </a:r>
            <a:endParaRPr lang="en-CA" dirty="0"/>
          </a:p>
          <a:p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3786" y="4213912"/>
            <a:ext cx="45690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</a:t>
            </a:r>
            <a:r>
              <a:rPr lang="en-CA" dirty="0"/>
              <a:t>how the preacher is holding the Bible in such a way that his arms and the Bible frame his face. This creates a frame that emphasizes his face.</a:t>
            </a:r>
          </a:p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532745" y="2758319"/>
            <a:ext cx="1919452" cy="1763743"/>
            <a:chOff x="1008745" y="2758318"/>
            <a:chExt cx="1919452" cy="176374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008745" y="2758318"/>
              <a:ext cx="445170" cy="161668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1407356" y="2758318"/>
              <a:ext cx="1391004" cy="1524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2790361" y="2910719"/>
              <a:ext cx="137836" cy="161134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8745" y="4375007"/>
              <a:ext cx="1919452" cy="14705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4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00397" y="228601"/>
            <a:ext cx="9144000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tx1"/>
                </a:solidFill>
              </a:rPr>
              <a:t>Rule of thirds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0398" y="1464533"/>
            <a:ext cx="3050533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A picture with the subject placed slightly </a:t>
            </a:r>
            <a:r>
              <a:rPr lang="en-CA" dirty="0" err="1"/>
              <a:t>off-center</a:t>
            </a:r>
            <a:r>
              <a:rPr lang="en-CA" dirty="0"/>
              <a:t> is, typically, more interesting to a viewer. The Rule of Thirds requires the photographer to break </a:t>
            </a:r>
            <a:r>
              <a:rPr lang="en-CA" dirty="0"/>
              <a:t>a picture down into 9 parts </a:t>
            </a:r>
            <a:r>
              <a:rPr lang="en-CA" dirty="0"/>
              <a:t>(2 horizontal lines &amp; 2 vertical lines), and to align the subject with 1 of the 4 cross-sections.</a:t>
            </a:r>
            <a:endParaRPr lang="en-CA" dirty="0"/>
          </a:p>
          <a:p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4479" y="5085039"/>
            <a:ext cx="83399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how, in this </a:t>
            </a:r>
            <a:r>
              <a:rPr lang="en-CA" dirty="0"/>
              <a:t>scene, </a:t>
            </a:r>
            <a:r>
              <a:rPr lang="en-CA" dirty="0"/>
              <a:t>the </a:t>
            </a:r>
            <a:r>
              <a:rPr lang="en-CA" dirty="0"/>
              <a:t>tower is </a:t>
            </a:r>
            <a:r>
              <a:rPr lang="en-CA" dirty="0" err="1"/>
              <a:t>off-center</a:t>
            </a:r>
            <a:r>
              <a:rPr lang="en-CA" dirty="0"/>
              <a:t>, towards the right-hand side of the scene. In terms of the “Rule of Thirds,” the subject would be located in the top-right cross-section.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93" y="1644293"/>
            <a:ext cx="5177349" cy="34407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852" y="1658579"/>
            <a:ext cx="5401844" cy="35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calPoint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5" y="1851723"/>
            <a:ext cx="4849309" cy="3879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4479" y="436030"/>
            <a:ext cx="8895841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tx1"/>
                </a:solidFill>
              </a:rPr>
              <a:t>FOCAL point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478" y="1790415"/>
            <a:ext cx="346883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The place the viewer’s eye is drawn first – </a:t>
            </a:r>
            <a:r>
              <a:rPr lang="en-CA" dirty="0" err="1"/>
              <a:t>i.e</a:t>
            </a:r>
            <a:r>
              <a:rPr lang="en-CA" dirty="0"/>
              <a:t> the main subject, or most important part of the photograph. A clear focal point = a clear message. </a:t>
            </a:r>
          </a:p>
          <a:p>
            <a:endParaRPr lang="en-CA" dirty="0"/>
          </a:p>
          <a:p>
            <a:r>
              <a:rPr lang="en-CA" dirty="0"/>
              <a:t>Focal point can be communicated in several different ways: framing, rule of thirds, colour, focus, size, etc.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4479" y="5254135"/>
            <a:ext cx="833992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how, in this </a:t>
            </a:r>
            <a:r>
              <a:rPr lang="en-CA" dirty="0"/>
              <a:t>scene, the</a:t>
            </a:r>
            <a:r>
              <a:rPr lang="en-CA" sz="2800" b="1" dirty="0">
                <a:solidFill>
                  <a:srgbClr val="000000"/>
                </a:solidFill>
              </a:rPr>
              <a:t> size </a:t>
            </a:r>
            <a:r>
              <a:rPr lang="en-CA" dirty="0"/>
              <a:t>of the larger ship, compared to the size of the smaller ship is used to create a focal point.</a:t>
            </a:r>
          </a:p>
        </p:txBody>
      </p:sp>
      <p:sp>
        <p:nvSpPr>
          <p:cNvPr id="8" name="Oval 7"/>
          <p:cNvSpPr/>
          <p:nvPr/>
        </p:nvSpPr>
        <p:spPr>
          <a:xfrm>
            <a:off x="6224859" y="2045617"/>
            <a:ext cx="3793679" cy="315903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39459" y="518505"/>
            <a:ext cx="9166319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Unusual angles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551" y="1658451"/>
            <a:ext cx="4453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Photographing a subject from an angle other than head-on. Using an unusual angle adds interest to your photograph, since it allows your viewer to experience your subject in a different way.</a:t>
            </a:r>
          </a:p>
          <a:p>
            <a:endParaRPr lang="en-CA" dirty="0"/>
          </a:p>
          <a:p>
            <a:r>
              <a:rPr lang="en-CA" dirty="0"/>
              <a:t>Some examples include low angles, high angles, birds-eye views, or tilts.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680552" y="4643884"/>
            <a:ext cx="4304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how, in this </a:t>
            </a:r>
            <a:r>
              <a:rPr lang="en-CA" dirty="0"/>
              <a:t>scene, the old cross is photographed from a low angle, creating a feeling of reverence, awe, and submission in the viewer.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87" y="1939952"/>
            <a:ext cx="2998718" cy="44980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3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Boy-In-The-Striped-Pyjamas-the-boy-in-the-striped-pyjamas-6938241-2560-14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9171"/>
          <a:stretch/>
        </p:blipFill>
        <p:spPr>
          <a:xfrm>
            <a:off x="4664456" y="2025008"/>
            <a:ext cx="5665772" cy="23996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2681" y="236062"/>
            <a:ext cx="8920871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500" dirty="0">
                <a:solidFill>
                  <a:schemeClr val="tx1"/>
                </a:solidFill>
              </a:rPr>
              <a:t>Line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961" y="431031"/>
            <a:ext cx="25754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Lines are used to lead your viewer’s eye towards your focal point, create balance and symmetry, divide parts of a scene, and to grab the viewer’s attention by </a:t>
            </a:r>
            <a:r>
              <a:rPr lang="en-CA" dirty="0" err="1"/>
              <a:t>boldening</a:t>
            </a:r>
            <a:r>
              <a:rPr lang="en-CA" dirty="0"/>
              <a:t> a picture’s look.</a:t>
            </a:r>
          </a:p>
          <a:p>
            <a:endParaRPr lang="en-CA" dirty="0"/>
          </a:p>
          <a:p>
            <a:r>
              <a:rPr lang="en-CA" dirty="0"/>
              <a:t>Hard, strong lines usually communicate rigidness, sophistication, precision, etc., while soft, curved lines usually communicate calm, playfulness, freedom etc.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346361" y="4495202"/>
            <a:ext cx="6209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how, in this </a:t>
            </a:r>
            <a:r>
              <a:rPr lang="en-CA" dirty="0"/>
              <a:t>scene, lines are used to communicate a vast amount of information about the two subjects contained in it, including their circumstances.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093449" y="2025008"/>
            <a:ext cx="0" cy="239963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00413" y="2943199"/>
            <a:ext cx="1567526" cy="1330962"/>
            <a:chOff x="4576413" y="2943199"/>
            <a:chExt cx="1567526" cy="133096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576413" y="2983840"/>
              <a:ext cx="1567526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6413" y="3674720"/>
              <a:ext cx="1567526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76413" y="4233520"/>
              <a:ext cx="1567526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143938" y="2983840"/>
              <a:ext cx="1" cy="129032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331138" y="2943199"/>
              <a:ext cx="1" cy="129032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576413" y="2943199"/>
              <a:ext cx="1" cy="129032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4682230" y="2025008"/>
            <a:ext cx="1920240" cy="239963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347454_crow_388x3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79" y="2099298"/>
            <a:ext cx="4137249" cy="3129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39459" y="518505"/>
            <a:ext cx="9166319" cy="141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Active space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9703" y="1689639"/>
            <a:ext cx="385469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Definition:</a:t>
            </a:r>
          </a:p>
          <a:p>
            <a:r>
              <a:rPr lang="en-CA" dirty="0"/>
              <a:t>Leaving empty, space beside your subject, creating the illusion that your subject will “move into” this space. Placing a subject </a:t>
            </a:r>
            <a:r>
              <a:rPr lang="en-CA" dirty="0" err="1"/>
              <a:t>off-center</a:t>
            </a:r>
            <a:r>
              <a:rPr lang="en-CA" dirty="0"/>
              <a:t>, then leaving space in the direction this subject is facing leads your viewer’s eye towards the space, and causes him/her to understand and anticipate where the subject is intending to “move”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4479" y="5229070"/>
            <a:ext cx="8339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Callie Hand"/>
                <a:cs typeface="Callie Hand"/>
              </a:rPr>
              <a:t>Example: </a:t>
            </a:r>
          </a:p>
          <a:p>
            <a:r>
              <a:rPr lang="en-CA" dirty="0"/>
              <a:t>Notice how, in this </a:t>
            </a:r>
            <a:r>
              <a:rPr lang="en-CA" dirty="0"/>
              <a:t>scene, the viewer is made to anticipate that the crow will MOVE, rather than remain stationary, since it is facing an empty space.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3891400" y="3094489"/>
            <a:ext cx="1848499" cy="82296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722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Callie 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cp:lastPrinted>2015-10-15T03:43:12Z</cp:lastPrinted>
  <dcterms:created xsi:type="dcterms:W3CDTF">2015-10-15T03:42:38Z</dcterms:created>
  <dcterms:modified xsi:type="dcterms:W3CDTF">2015-10-15T03:49:49Z</dcterms:modified>
</cp:coreProperties>
</file>