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20"/>
  </p:notesMasterIdLst>
  <p:sldIdLst>
    <p:sldId id="256" r:id="rId2"/>
    <p:sldId id="257" r:id="rId3"/>
    <p:sldId id="258" r:id="rId4"/>
    <p:sldId id="288" r:id="rId5"/>
    <p:sldId id="291" r:id="rId6"/>
    <p:sldId id="289" r:id="rId7"/>
    <p:sldId id="260" r:id="rId8"/>
    <p:sldId id="261" r:id="rId9"/>
    <p:sldId id="293" r:id="rId10"/>
    <p:sldId id="286" r:id="rId11"/>
    <p:sldId id="296" r:id="rId12"/>
    <p:sldId id="290" r:id="rId13"/>
    <p:sldId id="297" r:id="rId14"/>
    <p:sldId id="264" r:id="rId15"/>
    <p:sldId id="295" r:id="rId16"/>
    <p:sldId id="287" r:id="rId17"/>
    <p:sldId id="294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71" autoAdjust="0"/>
  </p:normalViewPr>
  <p:slideViewPr>
    <p:cSldViewPr snapToGrid="0" snapToObjects="1">
      <p:cViewPr varScale="1">
        <p:scale>
          <a:sx n="66" d="100"/>
          <a:sy n="66" d="100"/>
        </p:scale>
        <p:origin x="12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E41EB-7DCA-974C-A834-B15824326D9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8D7D0-5E7B-9846-A926-34A7F59FA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1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</a:t>
            </a:r>
            <a:r>
              <a:rPr lang="en-US" baseline="0" dirty="0" smtClean="0"/>
              <a:t> a grid on the white board.  When a picture is taken all the pixels work together to create an image which is sent to your memory card.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7D0-5E7B-9846-A926-34A7F59FAD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0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When </a:t>
            </a:r>
            <a:r>
              <a:rPr lang="en-US" baseline="0" dirty="0" smtClean="0"/>
              <a:t>a picture is taken all the pixels work together to create an image which is sent to your memory card</a:t>
            </a:r>
            <a:r>
              <a:rPr lang="en-US" baseline="0" dirty="0" smtClean="0"/>
              <a:t>. When you zoom in on a picture you are, essentially, zooming in on its pixels! If you make the image large enough, you will be able to view each one of its pixels.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7D0-5E7B-9846-A926-34A7F59FAD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06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items that are PRINTED, resolution must be very HIGH (min. 150-300 pixels per inch) for an image to look good.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items that are DISPLAYED ON THE WEB, resolution can be very LOW (min. 72 pixels per inch) and an image will still look good.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7D0-5E7B-9846-A926-34A7F59FAD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your shooting in JPEG you should select the</a:t>
            </a:r>
            <a:r>
              <a:rPr lang="en-US" baseline="0" dirty="0" smtClean="0"/>
              <a:t> images you really want to keep and convert them to a TIFF.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7D0-5E7B-9846-A926-34A7F59FAD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0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your shooting in JPEG you should select the</a:t>
            </a:r>
            <a:r>
              <a:rPr lang="en-US" baseline="0" dirty="0" smtClean="0"/>
              <a:t> images you really want to keep and convert them to a TIFF.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7D0-5E7B-9846-A926-34A7F59FAD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05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your shooting in JPEG you should select the</a:t>
            </a:r>
            <a:r>
              <a:rPr lang="en-US" baseline="0" dirty="0" smtClean="0"/>
              <a:t> images you really want to keep and convert them to a TIFF.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7D0-5E7B-9846-A926-34A7F59FAD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55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still make these changes in JPEG but it is very time consuming</a:t>
            </a:r>
            <a:r>
              <a:rPr lang="en-US" baseline="0" dirty="0" smtClean="0"/>
              <a:t> and must be done in </a:t>
            </a:r>
            <a:r>
              <a:rPr lang="en-US" baseline="0" dirty="0" err="1" smtClean="0"/>
              <a:t>photoshop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7D0-5E7B-9846-A926-34A7F59FAD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05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still make these changes in JPEG but it is very time consuming</a:t>
            </a:r>
            <a:r>
              <a:rPr lang="en-US" baseline="0" dirty="0" smtClean="0"/>
              <a:t> and must be done in </a:t>
            </a:r>
            <a:r>
              <a:rPr lang="en-US" baseline="0" dirty="0" err="1" smtClean="0"/>
              <a:t>photoshop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D7D0-5E7B-9846-A926-34A7F59FAD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0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43409"/>
            <a:ext cx="7772400" cy="1470025"/>
          </a:xfrm>
        </p:spPr>
        <p:txBody>
          <a:bodyPr/>
          <a:lstStyle/>
          <a:p>
            <a:r>
              <a:rPr lang="en-US" sz="6000" dirty="0" smtClean="0">
                <a:latin typeface="Century Gothic"/>
                <a:cs typeface="Century Gothic"/>
              </a:rPr>
              <a:t>Digital Images</a:t>
            </a:r>
            <a:endParaRPr lang="en-US" sz="6000" dirty="0"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800" y1="21963" x2="7800" y2="21963"/>
                        <a14:foregroundMark x1="17000" y1="10514" x2="17000" y2="10514"/>
                        <a14:foregroundMark x1="54000" y1="3972" x2="54000" y2="3972"/>
                        <a14:foregroundMark x1="66800" y1="4673" x2="66800" y2="4673"/>
                        <a14:foregroundMark x1="68200" y1="4907" x2="68200" y2="4907"/>
                        <a14:foregroundMark x1="68400" y1="3972" x2="68400" y2="3972"/>
                        <a14:foregroundMark x1="87000" y1="21963" x2="87000" y2="21963"/>
                        <a14:foregroundMark x1="42400" y1="88318" x2="42400" y2="88318"/>
                        <a14:foregroundMark x1="38000" y1="88318" x2="38000" y2="88318"/>
                        <a14:foregroundMark x1="44400" y1="87383" x2="44400" y2="87383"/>
                        <a14:foregroundMark x1="40200" y1="89252" x2="40200" y2="89252"/>
                        <a14:foregroundMark x1="34600" y1="87150" x2="34600" y2="87150"/>
                        <a14:foregroundMark x1="58600" y1="51168" x2="58600" y2="51168"/>
                        <a14:foregroundMark x1="58800" y1="51402" x2="58800" y2="51402"/>
                        <a14:foregroundMark x1="56800" y1="50701" x2="56800" y2="50701"/>
                        <a14:foregroundMark x1="57200" y1="48598" x2="57200" y2="48598"/>
                        <a14:foregroundMark x1="57200" y1="48598" x2="57200" y2="48598"/>
                        <a14:foregroundMark x1="55600" y1="47664" x2="55600" y2="47664"/>
                        <a14:foregroundMark x1="56600" y1="48364" x2="57600" y2="48832"/>
                        <a14:foregroundMark x1="57600" y1="48832" x2="58200" y2="49299"/>
                        <a14:foregroundMark x1="59200" y1="49766" x2="59400" y2="50467"/>
                        <a14:foregroundMark x1="59800" y1="50701" x2="60400" y2="51168"/>
                        <a14:foregroundMark x1="60400" y1="51402" x2="60800" y2="52103"/>
                        <a14:foregroundMark x1="61000" y1="52336" x2="61200" y2="52570"/>
                        <a14:foregroundMark x1="61200" y1="53271" x2="61200" y2="53972"/>
                        <a14:foregroundMark x1="61200" y1="54439" x2="61200" y2="54673"/>
                        <a14:foregroundMark x1="61200" y1="54673" x2="61200" y2="54673"/>
                        <a14:foregroundMark x1="61200" y1="54907" x2="61200" y2="54907"/>
                        <a14:foregroundMark x1="61400" y1="55374" x2="61400" y2="55841"/>
                        <a14:foregroundMark x1="61400" y1="55841" x2="62000" y2="57009"/>
                        <a14:foregroundMark x1="62000" y1="57009" x2="62000" y2="57009"/>
                        <a14:foregroundMark x1="61200" y1="56075" x2="59600" y2="55140"/>
                        <a14:foregroundMark x1="58800" y1="54673" x2="58800" y2="54673"/>
                        <a14:foregroundMark x1="59800" y1="53271" x2="59800" y2="53271"/>
                        <a14:foregroundMark x1="59800" y1="53271" x2="59800" y2="53271"/>
                        <a14:foregroundMark x1="59000" y1="52570" x2="59000" y2="52570"/>
                        <a14:foregroundMark x1="59000" y1="52570" x2="59000" y2="52570"/>
                        <a14:foregroundMark x1="58400" y1="52103" x2="57400" y2="51168"/>
                        <a14:foregroundMark x1="56400" y1="50467" x2="56400" y2="50467"/>
                        <a14:foregroundMark x1="56600" y1="48131" x2="56600" y2="48131"/>
                        <a14:foregroundMark x1="58200" y1="49533" x2="58200" y2="49533"/>
                        <a14:foregroundMark x1="58400" y1="49533" x2="58600" y2="49766"/>
                        <a14:foregroundMark x1="40600" y1="89486" x2="40600" y2="89486"/>
                        <a14:foregroundMark x1="41200" y1="88551" x2="41200" y2="88551"/>
                        <a14:foregroundMark x1="41200" y1="88551" x2="41200" y2="88551"/>
                        <a14:foregroundMark x1="41000" y1="88551" x2="41000" y2="88551"/>
                        <a14:foregroundMark x1="40600" y1="88084" x2="40600" y2="88084"/>
                        <a14:foregroundMark x1="40200" y1="87850" x2="40200" y2="87850"/>
                        <a14:foregroundMark x1="40000" y1="87850" x2="40000" y2="87850"/>
                        <a14:foregroundMark x1="39800" y1="87617" x2="39800" y2="87617"/>
                        <a14:foregroundMark x1="39600" y1="87850" x2="39400" y2="88551"/>
                        <a14:foregroundMark x1="39400" y1="88551" x2="39400" y2="88551"/>
                        <a14:foregroundMark x1="39000" y1="88551" x2="39000" y2="88551"/>
                        <a14:foregroundMark x1="38800" y1="88318" x2="38800" y2="88318"/>
                        <a14:foregroundMark x1="38800" y1="88318" x2="38800" y2="88318"/>
                        <a14:foregroundMark x1="38400" y1="88318" x2="37600" y2="88084"/>
                        <a14:foregroundMark x1="37200" y1="87850" x2="36400" y2="87850"/>
                        <a14:foregroundMark x1="36200" y1="87850" x2="35800" y2="87850"/>
                        <a14:foregroundMark x1="35000" y1="87850" x2="35000" y2="87850"/>
                        <a14:foregroundMark x1="34800" y1="87150" x2="34800" y2="86682"/>
                        <a14:foregroundMark x1="34800" y1="86682" x2="34800" y2="86682"/>
                        <a14:foregroundMark x1="34200" y1="86682" x2="34200" y2="86682"/>
                        <a14:foregroundMark x1="33800" y1="86449" x2="33600" y2="86215"/>
                        <a14:foregroundMark x1="33400" y1="85981" x2="33400" y2="85981"/>
                        <a14:foregroundMark x1="33400" y1="85981" x2="33400" y2="85981"/>
                        <a14:foregroundMark x1="32800" y1="85748" x2="32800" y2="85748"/>
                        <a14:foregroundMark x1="32800" y1="85748" x2="32800" y2="85748"/>
                        <a14:foregroundMark x1="32200" y1="85748" x2="32200" y2="85748"/>
                        <a14:foregroundMark x1="43000" y1="88551" x2="43000" y2="88551"/>
                        <a14:foregroundMark x1="43000" y1="88551" x2="43400" y2="88318"/>
                        <a14:foregroundMark x1="43800" y1="88084" x2="44000" y2="88084"/>
                        <a14:foregroundMark x1="44000" y1="88084" x2="44000" y2="88084"/>
                        <a14:foregroundMark x1="44400" y1="88084" x2="44400" y2="88084"/>
                        <a14:foregroundMark x1="44400" y1="88084" x2="45000" y2="87850"/>
                        <a14:foregroundMark x1="45000" y1="87850" x2="45600" y2="87383"/>
                        <a14:foregroundMark x1="45600" y1="87383" x2="45600" y2="87383"/>
                        <a14:foregroundMark x1="45600" y1="87383" x2="45600" y2="87383"/>
                        <a14:foregroundMark x1="45600" y1="87383" x2="46000" y2="87383"/>
                        <a14:foregroundMark x1="46000" y1="87383" x2="46000" y2="87383"/>
                        <a14:foregroundMark x1="46000" y1="87383" x2="46000" y2="87383"/>
                        <a14:foregroundMark x1="46200" y1="87383" x2="46200" y2="87383"/>
                        <a14:foregroundMark x1="46400" y1="87150" x2="46400" y2="87150"/>
                        <a14:foregroundMark x1="46400" y1="87150" x2="42800" y2="86682"/>
                        <a14:foregroundMark x1="42600" y1="86682" x2="42400" y2="87150"/>
                        <a14:foregroundMark x1="42400" y1="87850" x2="42600" y2="88318"/>
                        <a14:foregroundMark x1="42600" y1="88318" x2="41400" y2="88084"/>
                        <a14:foregroundMark x1="41400" y1="88084" x2="41400" y2="88084"/>
                        <a14:foregroundMark x1="41200" y1="88084" x2="41200" y2="88084"/>
                        <a14:foregroundMark x1="41800" y1="88318" x2="41800" y2="88318"/>
                        <a14:foregroundMark x1="42000" y1="88318" x2="42400" y2="885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8071" y="3780783"/>
            <a:ext cx="2578557" cy="220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724772"/>
            <a:ext cx="85344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D00A"/>
                </a:solidFill>
                <a:latin typeface="Century Gothic"/>
                <a:cs typeface="Century Gothic"/>
              </a:rPr>
              <a:t>PNG – Portable Networks </a:t>
            </a:r>
            <a:r>
              <a:rPr lang="en-US" sz="2800" dirty="0" smtClean="0">
                <a:solidFill>
                  <a:srgbClr val="FFD00A"/>
                </a:solidFill>
                <a:latin typeface="Century Gothic"/>
                <a:cs typeface="Century Gothic"/>
              </a:rPr>
              <a:t>Graphic</a:t>
            </a:r>
            <a:endParaRPr lang="en-US" sz="2000" dirty="0" smtClean="0">
              <a:latin typeface="Century Gothic"/>
              <a:cs typeface="Century Gothic"/>
            </a:endParaRP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 smtClean="0">
                <a:latin typeface="Century Gothic"/>
                <a:cs typeface="Century Gothic"/>
              </a:rPr>
              <a:t>Larger than jpegs, but with no impact on </a:t>
            </a:r>
            <a:r>
              <a:rPr lang="en-US" sz="1900" dirty="0" smtClean="0">
                <a:latin typeface="Century Gothic"/>
                <a:cs typeface="Century Gothic"/>
              </a:rPr>
              <a:t>quality</a:t>
            </a:r>
          </a:p>
          <a:p>
            <a:endParaRPr lang="en-US" sz="19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 smtClean="0">
                <a:latin typeface="Century Gothic"/>
                <a:cs typeface="Century Gothic"/>
              </a:rPr>
              <a:t>“Lossless” compression – don’t lose info </a:t>
            </a:r>
            <a:r>
              <a:rPr lang="en-US" sz="1900" dirty="0" smtClean="0">
                <a:latin typeface="Century Gothic"/>
                <a:cs typeface="Century Gothic"/>
              </a:rPr>
              <a:t>(in the form of pixels) when </a:t>
            </a:r>
            <a:r>
              <a:rPr lang="en-US" sz="1900" dirty="0" smtClean="0">
                <a:latin typeface="Century Gothic"/>
                <a:cs typeface="Century Gothic"/>
              </a:rPr>
              <a:t>compressed</a:t>
            </a:r>
          </a:p>
          <a:p>
            <a:pPr marL="342900" indent="-342900">
              <a:buFont typeface="Arial"/>
              <a:buChar char="•"/>
            </a:pPr>
            <a:endParaRPr lang="en-US" sz="1900" dirty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latin typeface="Century Gothic"/>
                <a:cs typeface="Century Gothic"/>
              </a:rPr>
              <a:t>Have an </a:t>
            </a:r>
            <a:r>
              <a:rPr lang="en-US" sz="1900" dirty="0" smtClean="0">
                <a:latin typeface="Century Gothic"/>
                <a:cs typeface="Century Gothic"/>
              </a:rPr>
              <a:t>ability </a:t>
            </a:r>
            <a:r>
              <a:rPr lang="en-US" sz="1900" dirty="0">
                <a:latin typeface="Century Gothic"/>
                <a:cs typeface="Century Gothic"/>
              </a:rPr>
              <a:t>to permanently store image info. </a:t>
            </a:r>
            <a:r>
              <a:rPr lang="en-US" sz="1900" dirty="0" smtClean="0">
                <a:latin typeface="Century Gothic"/>
                <a:cs typeface="Century Gothic"/>
              </a:rPr>
              <a:t> No matter how frequently you open, close, and resize the image, the quality will remain the same.</a:t>
            </a:r>
          </a:p>
          <a:p>
            <a:pPr marL="342900" indent="-342900">
              <a:buFont typeface="Arial"/>
              <a:buChar char="•"/>
            </a:pPr>
            <a:endParaRPr lang="en-US" sz="19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latin typeface="Century Gothic"/>
                <a:cs typeface="Century Gothic"/>
              </a:rPr>
              <a:t>Support </a:t>
            </a:r>
            <a:r>
              <a:rPr lang="en-US" sz="1900" dirty="0" smtClean="0">
                <a:latin typeface="Century Gothic"/>
                <a:cs typeface="Century Gothic"/>
              </a:rPr>
              <a:t>transparency (for both foreground and background image)</a:t>
            </a:r>
            <a:endParaRPr lang="en-US" sz="1900" dirty="0" smtClean="0">
              <a:latin typeface="Century Gothic"/>
              <a:cs typeface="Century Gothic"/>
            </a:endParaRPr>
          </a:p>
          <a:p>
            <a:endParaRPr lang="en-US" sz="19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 smtClean="0">
                <a:latin typeface="Century Gothic"/>
                <a:cs typeface="Century Gothic"/>
              </a:rPr>
              <a:t>Support a large array (16.7 million) of </a:t>
            </a:r>
            <a:r>
              <a:rPr lang="en-US" sz="1900" dirty="0" err="1" smtClean="0">
                <a:latin typeface="Century Gothic"/>
                <a:cs typeface="Century Gothic"/>
              </a:rPr>
              <a:t>colours</a:t>
            </a:r>
            <a:endParaRPr lang="en-US" sz="19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endParaRPr lang="en-US" sz="1900" dirty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 smtClean="0">
                <a:solidFill>
                  <a:srgbClr val="FFC000"/>
                </a:solidFill>
                <a:latin typeface="Century Gothic"/>
                <a:cs typeface="Century Gothic"/>
              </a:rPr>
              <a:t>Used for both photographs (due to </a:t>
            </a:r>
            <a:r>
              <a:rPr lang="en-US" sz="1900" dirty="0" err="1" smtClean="0">
                <a:solidFill>
                  <a:srgbClr val="FFC000"/>
                </a:solidFill>
                <a:latin typeface="Century Gothic"/>
                <a:cs typeface="Century Gothic"/>
              </a:rPr>
              <a:t>colour</a:t>
            </a:r>
            <a:r>
              <a:rPr lang="en-US" sz="1900" dirty="0" smtClean="0">
                <a:solidFill>
                  <a:srgbClr val="FFC000"/>
                </a:solidFill>
                <a:latin typeface="Century Gothic"/>
                <a:cs typeface="Century Gothic"/>
              </a:rPr>
              <a:t> range) and web images (due to transparency)</a:t>
            </a:r>
            <a:endParaRPr lang="en-US" sz="1900" dirty="0" smtClean="0">
              <a:solidFill>
                <a:srgbClr val="FFC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37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8" y="2715534"/>
            <a:ext cx="4277322" cy="3238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87" y="188300"/>
            <a:ext cx="5184013" cy="38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1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698176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D00A"/>
                </a:solidFill>
                <a:latin typeface="Century Gothic"/>
                <a:cs typeface="Century Gothic"/>
              </a:rPr>
              <a:t>GIF – Graphics Interchange Format</a:t>
            </a:r>
            <a:endParaRPr lang="en-US" sz="2800" dirty="0">
              <a:solidFill>
                <a:srgbClr val="FFD00A"/>
              </a:solidFill>
              <a:latin typeface="Century Gothic"/>
              <a:cs typeface="Century Gothic"/>
            </a:endParaRP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Very </a:t>
            </a:r>
            <a:r>
              <a:rPr lang="en-US" sz="2000" dirty="0" smtClean="0">
                <a:latin typeface="Century Gothic"/>
                <a:cs typeface="Century Gothic"/>
              </a:rPr>
              <a:t>small in size, with </a:t>
            </a:r>
            <a:r>
              <a:rPr lang="en-US" sz="2000" dirty="0" smtClean="0">
                <a:latin typeface="Century Gothic"/>
                <a:cs typeface="Century Gothic"/>
              </a:rPr>
              <a:t>potentially large impact on quality (due to </a:t>
            </a:r>
            <a:r>
              <a:rPr lang="en-US" sz="2000" dirty="0" err="1" smtClean="0">
                <a:latin typeface="Century Gothic"/>
                <a:cs typeface="Century Gothic"/>
              </a:rPr>
              <a:t>colour</a:t>
            </a:r>
            <a:r>
              <a:rPr lang="en-US" sz="2000" dirty="0" smtClean="0">
                <a:latin typeface="Century Gothic"/>
                <a:cs typeface="Century Gothic"/>
              </a:rPr>
              <a:t> palette)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entury Gothic"/>
                <a:cs typeface="Century Gothic"/>
              </a:rPr>
              <a:t>“Lossless” compression – don’t lose info (in the form of pixels) when </a:t>
            </a:r>
            <a:r>
              <a:rPr lang="en-US" sz="2000" dirty="0" smtClean="0">
                <a:latin typeface="Century Gothic"/>
                <a:cs typeface="Century Gothic"/>
              </a:rPr>
              <a:t>compressed</a:t>
            </a:r>
          </a:p>
          <a:p>
            <a:endParaRPr lang="en-US" sz="2000" dirty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Support simple animation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Support a </a:t>
            </a:r>
            <a:r>
              <a:rPr lang="en-US" sz="2000" dirty="0" smtClean="0">
                <a:latin typeface="Century Gothic"/>
                <a:cs typeface="Century Gothic"/>
              </a:rPr>
              <a:t>small array (256) of </a:t>
            </a:r>
            <a:r>
              <a:rPr lang="en-US" sz="2000" dirty="0" err="1" smtClean="0">
                <a:latin typeface="Century Gothic"/>
                <a:cs typeface="Century Gothic"/>
              </a:rPr>
              <a:t>colours</a:t>
            </a:r>
            <a:endParaRPr lang="en-US" sz="20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FFD00A"/>
              </a:solidFill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FFC000"/>
                </a:solidFill>
                <a:latin typeface="Century Gothic"/>
                <a:cs typeface="Century Gothic"/>
              </a:rPr>
              <a:t>Used for </a:t>
            </a:r>
            <a:r>
              <a:rPr lang="en-US" sz="2000" dirty="0" smtClean="0">
                <a:solidFill>
                  <a:srgbClr val="FFC000"/>
                </a:solidFill>
                <a:latin typeface="Century Gothic"/>
                <a:cs typeface="Century Gothic"/>
              </a:rPr>
              <a:t>web </a:t>
            </a:r>
            <a:r>
              <a:rPr lang="en-US" sz="2000" dirty="0">
                <a:solidFill>
                  <a:srgbClr val="FFC000"/>
                </a:solidFill>
                <a:latin typeface="Century Gothic"/>
                <a:cs typeface="Century Gothic"/>
              </a:rPr>
              <a:t>images (due to </a:t>
            </a:r>
            <a:r>
              <a:rPr lang="en-US" sz="2000" dirty="0" smtClean="0">
                <a:solidFill>
                  <a:srgbClr val="FFC000"/>
                </a:solidFill>
                <a:latin typeface="Century Gothic"/>
                <a:cs typeface="Century Gothic"/>
              </a:rPr>
              <a:t>small size, limited </a:t>
            </a:r>
            <a:r>
              <a:rPr lang="en-US" sz="2000" dirty="0" err="1" smtClean="0">
                <a:solidFill>
                  <a:srgbClr val="FFC000"/>
                </a:solidFill>
                <a:latin typeface="Century Gothic"/>
                <a:cs typeface="Century Gothic"/>
              </a:rPr>
              <a:t>colours</a:t>
            </a:r>
            <a:r>
              <a:rPr lang="en-US" sz="2000" dirty="0" smtClean="0">
                <a:solidFill>
                  <a:srgbClr val="FFC000"/>
                </a:solidFill>
                <a:latin typeface="Century Gothic"/>
                <a:cs typeface="Century Gothic"/>
              </a:rPr>
              <a:t>, and support for animation)</a:t>
            </a:r>
            <a:endParaRPr lang="en-US" sz="2000" dirty="0">
              <a:solidFill>
                <a:srgbClr val="FFC000"/>
              </a:solidFill>
              <a:latin typeface="Century Gothic"/>
              <a:cs typeface="Century Gothic"/>
            </a:endParaRPr>
          </a:p>
          <a:p>
            <a:endParaRPr lang="en-US" sz="2000" dirty="0">
              <a:solidFill>
                <a:srgbClr val="FFD00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60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30" y="700316"/>
            <a:ext cx="4963884" cy="496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783619"/>
            <a:ext cx="82984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D00A"/>
                </a:solidFill>
                <a:latin typeface="Century Gothic"/>
                <a:cs typeface="Century Gothic"/>
              </a:rPr>
              <a:t>TIFF – Tagged Image Files </a:t>
            </a:r>
            <a:r>
              <a:rPr lang="en-US" sz="2800" dirty="0" smtClean="0">
                <a:solidFill>
                  <a:srgbClr val="FFD00A"/>
                </a:solidFill>
                <a:latin typeface="Century Gothic"/>
                <a:cs typeface="Century Gothic"/>
              </a:rPr>
              <a:t>Format</a:t>
            </a:r>
          </a:p>
          <a:p>
            <a:endParaRPr lang="en-US" sz="2000" dirty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Largest </a:t>
            </a:r>
            <a:r>
              <a:rPr lang="en-US" sz="2000" dirty="0" smtClean="0">
                <a:latin typeface="Century Gothic"/>
                <a:cs typeface="Century Gothic"/>
              </a:rPr>
              <a:t>of all file types (since no compression occurs), but provides the best </a:t>
            </a:r>
            <a:r>
              <a:rPr lang="en-US" sz="2000" dirty="0" smtClean="0">
                <a:latin typeface="Century Gothic"/>
                <a:cs typeface="Century Gothic"/>
              </a:rPr>
              <a:t>quality</a:t>
            </a: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Will not degrade when opened and closed. </a:t>
            </a:r>
            <a:endParaRPr lang="en-US" sz="2000" dirty="0" smtClean="0">
              <a:latin typeface="Century Gothic"/>
              <a:cs typeface="Century Gothic"/>
            </a:endParaRP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Do not </a:t>
            </a:r>
            <a:r>
              <a:rPr lang="en-US" sz="2000" dirty="0" smtClean="0">
                <a:latin typeface="Century Gothic"/>
                <a:cs typeface="Century Gothic"/>
              </a:rPr>
              <a:t>compress any part of the image therefore they are just as crisp as a RAW file… however, they are least commonly used because of their </a:t>
            </a:r>
            <a:r>
              <a:rPr lang="en-US" sz="2000" dirty="0" smtClean="0">
                <a:latin typeface="Century Gothic"/>
                <a:cs typeface="Century Gothic"/>
              </a:rPr>
              <a:t>size</a:t>
            </a:r>
          </a:p>
          <a:p>
            <a:endParaRPr lang="en-US" sz="2000" dirty="0" smtClean="0">
              <a:solidFill>
                <a:srgbClr val="FFD00A"/>
              </a:solidFill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You cannot </a:t>
            </a:r>
            <a:r>
              <a:rPr lang="en-US" sz="2000" dirty="0" smtClean="0">
                <a:latin typeface="Century Gothic"/>
                <a:cs typeface="Century Gothic"/>
              </a:rPr>
              <a:t>make </a:t>
            </a:r>
            <a:r>
              <a:rPr lang="en-US" sz="2000" dirty="0" smtClean="0">
                <a:latin typeface="Century Gothic"/>
                <a:cs typeface="Century Gothic"/>
              </a:rPr>
              <a:t>modifications to a TIFF </a:t>
            </a:r>
            <a:r>
              <a:rPr lang="en-US" sz="2000" dirty="0" smtClean="0">
                <a:latin typeface="Century Gothic"/>
                <a:cs typeface="Century Gothic"/>
              </a:rPr>
              <a:t>without </a:t>
            </a:r>
            <a:r>
              <a:rPr lang="en-US" sz="2000" dirty="0" smtClean="0">
                <a:latin typeface="Century Gothic"/>
                <a:cs typeface="Century Gothic"/>
              </a:rPr>
              <a:t>a </a:t>
            </a:r>
            <a:r>
              <a:rPr lang="en-US" sz="2000" dirty="0" smtClean="0">
                <a:latin typeface="Century Gothic"/>
                <a:cs typeface="Century Gothic"/>
              </a:rPr>
              <a:t>complex photo </a:t>
            </a:r>
            <a:r>
              <a:rPr lang="en-US" sz="2000" dirty="0" smtClean="0">
                <a:latin typeface="Century Gothic"/>
                <a:cs typeface="Century Gothic"/>
              </a:rPr>
              <a:t>editor such as </a:t>
            </a:r>
            <a:r>
              <a:rPr lang="en-US" sz="2000" dirty="0">
                <a:latin typeface="Century Gothic"/>
                <a:cs typeface="Century Gothic"/>
              </a:rPr>
              <a:t>P</a:t>
            </a:r>
            <a:r>
              <a:rPr lang="en-US" sz="2000" dirty="0" smtClean="0">
                <a:latin typeface="Century Gothic"/>
                <a:cs typeface="Century Gothic"/>
              </a:rPr>
              <a:t>hotoshop.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C000"/>
                </a:solidFill>
                <a:latin typeface="Century Gothic"/>
                <a:cs typeface="Century Gothic"/>
              </a:rPr>
              <a:t>Sometimes used for high-quality and/or large prints</a:t>
            </a:r>
            <a:endParaRPr lang="en-US" sz="2000" dirty="0">
              <a:solidFill>
                <a:srgbClr val="FFC000"/>
              </a:solidFill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Century Gothic"/>
              <a:cs typeface="Century Gothic"/>
            </a:endParaRPr>
          </a:p>
          <a:p>
            <a:endParaRPr lang="en-US" sz="2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21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70"/>
            <a:ext cx="9144000" cy="6423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1829" y="79828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JPEG QUALITY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36458" y="79828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TIFF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66731"/>
            <a:ext cx="82984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rgbClr val="FFD00A"/>
              </a:solidFill>
              <a:latin typeface="Century Gothic"/>
              <a:cs typeface="Century Gothic"/>
            </a:endParaRPr>
          </a:p>
          <a:p>
            <a:r>
              <a:rPr lang="en-US" sz="2800" dirty="0" smtClean="0">
                <a:solidFill>
                  <a:srgbClr val="FFD00A"/>
                </a:solidFill>
                <a:latin typeface="Century Gothic"/>
                <a:cs typeface="Century Gothic"/>
              </a:rPr>
              <a:t>RAW – Raw Format</a:t>
            </a:r>
          </a:p>
          <a:p>
            <a:endParaRPr lang="en-US" sz="2000" dirty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entury Gothic"/>
                <a:cs typeface="Century Gothic"/>
              </a:rPr>
              <a:t>EXTREMELY LARGE</a:t>
            </a: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Unprocessed </a:t>
            </a:r>
            <a:r>
              <a:rPr lang="en-US" sz="2000" dirty="0" smtClean="0">
                <a:latin typeface="Century Gothic"/>
                <a:cs typeface="Century Gothic"/>
              </a:rPr>
              <a:t>images </a:t>
            </a:r>
            <a:r>
              <a:rPr lang="en-US" sz="2000" dirty="0">
                <a:latin typeface="Century Gothic"/>
                <a:cs typeface="Century Gothic"/>
              </a:rPr>
              <a:t>in their natural state.  This means that you can make changes to the exposure, white balance, color temperature, and black and white. </a:t>
            </a:r>
            <a:endParaRPr lang="en-US" sz="2000" dirty="0">
              <a:latin typeface="Century Gothic"/>
              <a:cs typeface="Century Gothic"/>
            </a:endParaRPr>
          </a:p>
          <a:p>
            <a:endParaRPr lang="en-US" sz="2000" dirty="0">
              <a:solidFill>
                <a:srgbClr val="FFD00A"/>
              </a:solidFill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entury Gothic"/>
                <a:cs typeface="Century Gothic"/>
              </a:rPr>
              <a:t>You cannot make modifications to a RAW image without a complex photo editor such as Photoshop or the proprietary software that comes with your camera.</a:t>
            </a: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D00A"/>
                </a:solidFill>
                <a:latin typeface="Century Gothic"/>
                <a:cs typeface="Century Gothic"/>
              </a:rPr>
              <a:t>Must be converted to one of the 3 previous file types to become usable (for printing, web design, etc.)</a:t>
            </a:r>
            <a:endParaRPr lang="en-US" sz="2000" dirty="0">
              <a:solidFill>
                <a:srgbClr val="FFD00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2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61029"/>
            <a:ext cx="7924800" cy="1915885"/>
          </a:xfrm>
        </p:spPr>
        <p:txBody>
          <a:bodyPr/>
          <a:lstStyle/>
          <a:p>
            <a:pPr algn="ctr"/>
            <a:r>
              <a:rPr lang="en-US" dirty="0" smtClean="0"/>
              <a:t>NO EXAMPLE CAN BE shown (due to the fact that RAW PHOTOs cannot be exported and viewed in their raw form)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FILE SIZE </a:t>
            </a:r>
            <a:r>
              <a:rPr lang="en-US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vs.</a:t>
            </a:r>
            <a:r>
              <a:rPr lang="en-US" dirty="0" smtClean="0">
                <a:latin typeface="Century Gothic" panose="020B0502020202020204" pitchFamily="34" charset="0"/>
              </a:rPr>
              <a:t> QUALITY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76885"/>
            <a:ext cx="82068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All </a:t>
            </a:r>
            <a:r>
              <a:rPr lang="en-US" sz="2000" dirty="0" smtClean="0">
                <a:latin typeface="Century Gothic"/>
                <a:cs typeface="Century Gothic"/>
              </a:rPr>
              <a:t>types of </a:t>
            </a:r>
            <a:r>
              <a:rPr lang="en-US" sz="2000" dirty="0" smtClean="0">
                <a:latin typeface="Century Gothic"/>
                <a:cs typeface="Century Gothic"/>
              </a:rPr>
              <a:t>image </a:t>
            </a:r>
            <a:r>
              <a:rPr lang="en-US" sz="2000" dirty="0" smtClean="0">
                <a:latin typeface="Century Gothic"/>
                <a:cs typeface="Century Gothic"/>
              </a:rPr>
              <a:t>formats </a:t>
            </a:r>
            <a:r>
              <a:rPr lang="en-US" sz="2000" dirty="0" smtClean="0">
                <a:latin typeface="Century Gothic"/>
                <a:cs typeface="Century Gothic"/>
              </a:rPr>
              <a:t>are made up of a different number of pixels and/or </a:t>
            </a:r>
            <a:r>
              <a:rPr lang="en-US" sz="2000" dirty="0" err="1" smtClean="0">
                <a:latin typeface="Century Gothic"/>
                <a:cs typeface="Century Gothic"/>
              </a:rPr>
              <a:t>colours</a:t>
            </a:r>
            <a:r>
              <a:rPr lang="en-US" sz="2000" dirty="0" smtClean="0">
                <a:latin typeface="Century Gothic"/>
                <a:cs typeface="Century Gothic"/>
              </a:rPr>
              <a:t>. </a:t>
            </a:r>
          </a:p>
          <a:p>
            <a:pPr algn="ctr"/>
            <a:endParaRPr lang="en-US" sz="2000" dirty="0">
              <a:solidFill>
                <a:srgbClr val="FFD00A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The more pixels/</a:t>
            </a:r>
            <a:r>
              <a:rPr lang="en-US" sz="2000" dirty="0" err="1" smtClean="0">
                <a:latin typeface="Century Gothic"/>
                <a:cs typeface="Century Gothic"/>
              </a:rPr>
              <a:t>colours</a:t>
            </a:r>
            <a:r>
              <a:rPr lang="en-US" sz="2000" dirty="0" smtClean="0">
                <a:latin typeface="Century Gothic"/>
                <a:cs typeface="Century Gothic"/>
              </a:rPr>
              <a:t> they have, the larger they are. </a:t>
            </a:r>
            <a:r>
              <a:rPr lang="en-US" sz="2000" dirty="0">
                <a:latin typeface="Century Gothic"/>
                <a:cs typeface="Century Gothic"/>
              </a:rPr>
              <a:t>The size of digital files is measured in kilobytes/megabytes</a:t>
            </a:r>
            <a:r>
              <a:rPr lang="en-US" sz="2000" dirty="0" smtClean="0">
                <a:latin typeface="Century Gothic"/>
                <a:cs typeface="Century Gothic"/>
              </a:rPr>
              <a:t>.</a:t>
            </a:r>
          </a:p>
          <a:p>
            <a:pPr algn="ctr"/>
            <a:endParaRPr lang="en-US" sz="2000" dirty="0" smtClean="0">
              <a:solidFill>
                <a:srgbClr val="FFD00A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When it comes to choosing a file type, you must weigh the pros and cons – </a:t>
            </a:r>
            <a:r>
              <a:rPr lang="en-US" sz="2000" u="sng" dirty="0" smtClean="0">
                <a:latin typeface="Century Gothic"/>
                <a:cs typeface="Century Gothic"/>
              </a:rPr>
              <a:t>there is always a tradeoff</a:t>
            </a:r>
            <a:r>
              <a:rPr lang="en-US" sz="2000" dirty="0" smtClean="0">
                <a:latin typeface="Century Gothic"/>
                <a:cs typeface="Century Gothic"/>
              </a:rPr>
              <a:t>!</a:t>
            </a:r>
            <a:endParaRPr lang="en-US" sz="2000" dirty="0">
              <a:latin typeface="Century Gothic"/>
              <a:cs typeface="Century Gothic"/>
            </a:endParaRPr>
          </a:p>
          <a:p>
            <a:pPr algn="ctr"/>
            <a:endParaRPr lang="en-US" sz="2000" dirty="0">
              <a:latin typeface="Century Gothic"/>
              <a:cs typeface="Century Gothic"/>
            </a:endParaRPr>
          </a:p>
          <a:p>
            <a:pPr algn="ctr"/>
            <a:r>
              <a:rPr lang="en-US" sz="2000" b="1" dirty="0" smtClean="0">
                <a:solidFill>
                  <a:srgbClr val="FFD00A"/>
                </a:solidFill>
                <a:latin typeface="Century Gothic"/>
                <a:cs typeface="Century Gothic"/>
              </a:rPr>
              <a:t>Larger files </a:t>
            </a:r>
            <a:r>
              <a:rPr lang="en-US" sz="2000" dirty="0" smtClean="0">
                <a:solidFill>
                  <a:srgbClr val="FFD00A"/>
                </a:solidFill>
                <a:latin typeface="Century Gothic"/>
                <a:cs typeface="Century Gothic"/>
              </a:rPr>
              <a:t>= higher quality BUT slower computer processing time and more storage taken up!</a:t>
            </a:r>
          </a:p>
          <a:p>
            <a:pPr algn="ctr"/>
            <a:endParaRPr lang="en-US" sz="2000" dirty="0">
              <a:solidFill>
                <a:srgbClr val="FFD00A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b="1" dirty="0" smtClean="0">
                <a:solidFill>
                  <a:srgbClr val="FFD00A"/>
                </a:solidFill>
                <a:latin typeface="Century Gothic"/>
                <a:cs typeface="Century Gothic"/>
              </a:rPr>
              <a:t>Smaller files </a:t>
            </a:r>
            <a:r>
              <a:rPr lang="en-US" sz="2000" dirty="0" smtClean="0">
                <a:solidFill>
                  <a:srgbClr val="FFD00A"/>
                </a:solidFill>
                <a:latin typeface="Century Gothic"/>
                <a:cs typeface="Century Gothic"/>
              </a:rPr>
              <a:t>= lower quality BUT faster computer processing time and less storage taken up!</a:t>
            </a:r>
            <a:endParaRPr lang="en-US" sz="2000" dirty="0">
              <a:solidFill>
                <a:srgbClr val="FFD00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33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1308"/>
            <a:ext cx="7924800" cy="640160"/>
          </a:xfrm>
        </p:spPr>
        <p:txBody>
          <a:bodyPr/>
          <a:lstStyle/>
          <a:p>
            <a:pPr algn="ctr"/>
            <a:r>
              <a:rPr lang="en-US" sz="4400" dirty="0" smtClean="0">
                <a:latin typeface="Georgia"/>
                <a:cs typeface="Georgia"/>
              </a:rPr>
              <a:t>What is a Pixel?</a:t>
            </a:r>
            <a:endParaRPr lang="en-US" sz="4400" dirty="0">
              <a:latin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65483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A camera projects an image onto a grid which is called the image sensor.  Each section of the grid is called a pixel. Each pixel is a tiny sensor that gathers information from light. 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6361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D00A"/>
                </a:solidFill>
                <a:latin typeface="Century Gothic"/>
                <a:cs typeface="Century Gothic"/>
              </a:rPr>
              <a:t>When a picture is taken, the pixels work together to create an image which is sent to the camera’s memory card.</a:t>
            </a:r>
            <a:endParaRPr lang="en-US" sz="2800" dirty="0">
              <a:solidFill>
                <a:srgbClr val="FFD00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29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2329"/>
            <a:ext cx="7924800" cy="588329"/>
          </a:xfrm>
        </p:spPr>
        <p:txBody>
          <a:bodyPr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What is a Pixel?</a:t>
            </a:r>
            <a:endParaRPr lang="en-US" sz="4000" dirty="0"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3" y="2610892"/>
            <a:ext cx="9113857" cy="3404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2093" y="1560658"/>
            <a:ext cx="3277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Georgia"/>
                <a:cs typeface="Georgia"/>
              </a:rPr>
              <a:t>Pixels &amp; Image Quality</a:t>
            </a: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2" y="6025634"/>
            <a:ext cx="911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Zoom			               Zoom			       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458000" y="-1002106"/>
            <a:ext cx="4474959" cy="91440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D00A"/>
                </a:solidFill>
                <a:latin typeface="Century Gothic"/>
                <a:cs typeface="Century Gothic"/>
              </a:rPr>
              <a:t>A pixel is a tiny square of </a:t>
            </a:r>
            <a:r>
              <a:rPr lang="en-US" sz="2000" dirty="0" err="1" smtClean="0">
                <a:solidFill>
                  <a:srgbClr val="FFD00A"/>
                </a:solidFill>
                <a:latin typeface="Century Gothic"/>
                <a:cs typeface="Century Gothic"/>
              </a:rPr>
              <a:t>colour</a:t>
            </a:r>
            <a:r>
              <a:rPr lang="en-US" sz="2000" dirty="0" smtClean="0">
                <a:solidFill>
                  <a:srgbClr val="FFD00A"/>
                </a:solidFill>
                <a:latin typeface="Century Gothic"/>
                <a:cs typeface="Century Gothic"/>
              </a:rPr>
              <a:t> </a:t>
            </a:r>
            <a:r>
              <a:rPr lang="en-US" sz="2000" dirty="0" smtClean="0">
                <a:solidFill>
                  <a:srgbClr val="FFD00A"/>
                </a:solidFill>
                <a:latin typeface="Century Gothic"/>
                <a:cs typeface="Century Gothic"/>
              </a:rPr>
              <a:t>that helps make </a:t>
            </a:r>
            <a:r>
              <a:rPr lang="en-US" sz="2000" dirty="0" smtClean="0">
                <a:solidFill>
                  <a:srgbClr val="FFD00A"/>
                </a:solidFill>
                <a:latin typeface="Century Gothic"/>
                <a:cs typeface="Century Gothic"/>
              </a:rPr>
              <a:t>up an </a:t>
            </a:r>
            <a:r>
              <a:rPr lang="en-US" sz="2000" dirty="0" smtClean="0">
                <a:solidFill>
                  <a:srgbClr val="FFD00A"/>
                </a:solidFill>
                <a:latin typeface="Century Gothic"/>
                <a:cs typeface="Century Gothic"/>
              </a:rPr>
              <a:t>image</a:t>
            </a:r>
          </a:p>
          <a:p>
            <a:endParaRPr lang="en-US" sz="1800" dirty="0" smtClean="0">
              <a:solidFill>
                <a:srgbClr val="FFD00A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Typically, photographs have several thousand, or million </a:t>
            </a:r>
            <a:r>
              <a:rPr lang="en-US" sz="2000" dirty="0" smtClean="0">
                <a:latin typeface="Century Gothic"/>
                <a:cs typeface="Century Gothic"/>
              </a:rPr>
              <a:t>pixels</a:t>
            </a: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r>
              <a:rPr lang="en-US" sz="2000" dirty="0">
                <a:latin typeface="Century Gothic"/>
                <a:cs typeface="Century Gothic"/>
              </a:rPr>
              <a:t>The more pixels an image has, the higher its resolution (or, </a:t>
            </a:r>
            <a:r>
              <a:rPr lang="en-US" sz="2000" dirty="0" smtClean="0">
                <a:latin typeface="Century Gothic"/>
                <a:cs typeface="Century Gothic"/>
              </a:rPr>
              <a:t>quality) …since when there are more pixels, the actual size of each pixel is smaller, therefore they are less blocky and noticeable as individuals.</a:t>
            </a: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1 000 000 pixels = 1 megapixel</a:t>
            </a: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The </a:t>
            </a:r>
            <a:r>
              <a:rPr lang="en-US" sz="2000" dirty="0">
                <a:latin typeface="Century Gothic"/>
                <a:cs typeface="Century Gothic"/>
              </a:rPr>
              <a:t>more megapixels a camera is able to capture, the higher its </a:t>
            </a:r>
            <a:r>
              <a:rPr lang="en-US" sz="2000" dirty="0" smtClean="0">
                <a:latin typeface="Century Gothic"/>
                <a:cs typeface="Century Gothic"/>
              </a:rPr>
              <a:t>quality</a:t>
            </a: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632538"/>
            <a:ext cx="7924800" cy="640160"/>
          </a:xfrm>
        </p:spPr>
        <p:txBody>
          <a:bodyPr/>
          <a:lstStyle/>
          <a:p>
            <a:pPr algn="ctr"/>
            <a:r>
              <a:rPr lang="en-US" sz="4400" dirty="0" smtClean="0">
                <a:latin typeface="Georgia"/>
                <a:cs typeface="Georgia"/>
              </a:rPr>
              <a:t>What is a Pixel?</a:t>
            </a:r>
            <a:endParaRPr lang="en-US" sz="4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7601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34763" y="-2002349"/>
            <a:ext cx="2474475" cy="9143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Resolution </a:t>
            </a:r>
            <a:r>
              <a:rPr lang="en-US" sz="2400" dirty="0" smtClean="0">
                <a:latin typeface="Century Gothic"/>
                <a:cs typeface="Century Gothic"/>
              </a:rPr>
              <a:t>is measured by how many pixels high, and how many pixels wide an image or screen is. </a:t>
            </a:r>
            <a:endParaRPr lang="en-US" sz="2400" dirty="0" smtClean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900" dirty="0" smtClean="0">
              <a:solidFill>
                <a:srgbClr val="FFC000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FFC000"/>
                </a:solidFill>
                <a:latin typeface="Century Gothic"/>
                <a:cs typeface="Century Gothic"/>
              </a:rPr>
              <a:t>For </a:t>
            </a:r>
            <a:r>
              <a:rPr lang="en-US" sz="1800" dirty="0" smtClean="0">
                <a:solidFill>
                  <a:srgbClr val="FFC000"/>
                </a:solidFill>
                <a:latin typeface="Century Gothic"/>
                <a:cs typeface="Century Gothic"/>
              </a:rPr>
              <a:t>example: </a:t>
            </a:r>
          </a:p>
          <a:p>
            <a:pPr lvl="1"/>
            <a:r>
              <a:rPr lang="en-US" sz="1600" dirty="0" smtClean="0">
                <a:latin typeface="Century Gothic"/>
                <a:cs typeface="Century Gothic"/>
              </a:rPr>
              <a:t>8.5x11 inch printed photo </a:t>
            </a:r>
            <a:r>
              <a:rPr lang="en-US" sz="1600" dirty="0" smtClean="0">
                <a:latin typeface="Century Gothic"/>
                <a:cs typeface="Century Gothic"/>
              </a:rPr>
              <a:t>(</a:t>
            </a:r>
            <a:r>
              <a:rPr lang="en-US" sz="1600" dirty="0" smtClean="0">
                <a:latin typeface="Century Gothic"/>
                <a:cs typeface="Century Gothic"/>
              </a:rPr>
              <a:t>@ 300 </a:t>
            </a:r>
            <a:r>
              <a:rPr lang="en-US" sz="1600" dirty="0" err="1" smtClean="0">
                <a:latin typeface="Century Gothic"/>
                <a:cs typeface="Century Gothic"/>
              </a:rPr>
              <a:t>ppi</a:t>
            </a:r>
            <a:r>
              <a:rPr lang="en-US" sz="1600" dirty="0" smtClean="0">
                <a:latin typeface="Century Gothic"/>
                <a:cs typeface="Century Gothic"/>
              </a:rPr>
              <a:t> – pixels per inch</a:t>
            </a:r>
            <a:r>
              <a:rPr lang="en-US" sz="1600" dirty="0" smtClean="0">
                <a:latin typeface="Century Gothic"/>
                <a:cs typeface="Century Gothic"/>
              </a:rPr>
              <a:t>) </a:t>
            </a:r>
            <a:r>
              <a:rPr lang="en-US" sz="1600" dirty="0" smtClean="0">
                <a:latin typeface="Century Gothic"/>
                <a:cs typeface="Century Gothic"/>
              </a:rPr>
              <a:t>= 2550 x 3300 pixels </a:t>
            </a:r>
            <a:endParaRPr lang="en-US" sz="1600" dirty="0" smtClean="0">
              <a:latin typeface="Century Gothic"/>
              <a:cs typeface="Century Gothic"/>
            </a:endParaRPr>
          </a:p>
          <a:p>
            <a:pPr marL="457200" lvl="1" indent="0">
              <a:buNone/>
            </a:pP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smtClean="0">
                <a:latin typeface="Century Gothic"/>
                <a:cs typeface="Century Gothic"/>
              </a:rPr>
              <a:t>   (</a:t>
            </a:r>
            <a:r>
              <a:rPr lang="en-US" sz="1600" dirty="0" smtClean="0">
                <a:latin typeface="Century Gothic"/>
                <a:cs typeface="Century Gothic"/>
              </a:rPr>
              <a:t>therefore you would need a camera that can capture at least 8 </a:t>
            </a:r>
            <a:r>
              <a:rPr lang="en-US" sz="1600" dirty="0" smtClean="0">
                <a:latin typeface="Century Gothic"/>
                <a:cs typeface="Century Gothic"/>
              </a:rPr>
              <a:t>megapixels</a:t>
            </a:r>
            <a:r>
              <a:rPr lang="en-US" sz="1600" dirty="0" smtClean="0">
                <a:latin typeface="Century Gothic"/>
                <a:cs typeface="Century Gothic"/>
              </a:rPr>
              <a:t>)</a:t>
            </a:r>
            <a:endParaRPr lang="en-US" sz="1600" dirty="0" smtClean="0">
              <a:latin typeface="Century Gothic"/>
              <a:cs typeface="Century Gothic"/>
            </a:endParaRPr>
          </a:p>
          <a:p>
            <a:pPr lvl="1"/>
            <a:r>
              <a:rPr lang="en-US" sz="1600" dirty="0" smtClean="0">
                <a:latin typeface="Century Gothic"/>
                <a:cs typeface="Century Gothic"/>
              </a:rPr>
              <a:t>Picture of Ms. Hammond on the class website = 150 x 200 pixels (30 000 pixels</a:t>
            </a:r>
            <a:r>
              <a:rPr lang="en-US" sz="1600" dirty="0" smtClean="0">
                <a:latin typeface="Century Gothic"/>
                <a:cs typeface="Century Gothic"/>
              </a:rPr>
              <a:t>)</a:t>
            </a:r>
            <a:endParaRPr lang="en-US" sz="1600" dirty="0" smtClean="0">
              <a:latin typeface="Century Gothic"/>
              <a:cs typeface="Century Gothic"/>
            </a:endParaRPr>
          </a:p>
          <a:p>
            <a:pPr lvl="1"/>
            <a:r>
              <a:rPr lang="en-US" sz="1600" dirty="0" smtClean="0">
                <a:latin typeface="Century Gothic"/>
                <a:cs typeface="Century Gothic"/>
              </a:rPr>
              <a:t>High Definition TV Screen = 1920 x 1080 pixels (~2 megapixels</a:t>
            </a:r>
            <a:r>
              <a:rPr lang="en-US" sz="1200" dirty="0" smtClean="0">
                <a:latin typeface="Century Gothic"/>
                <a:cs typeface="Century Gothic"/>
              </a:rPr>
              <a:t>)</a:t>
            </a:r>
          </a:p>
          <a:p>
            <a:pPr marL="457200" lvl="1" indent="0">
              <a:buNone/>
            </a:pPr>
            <a:endParaRPr lang="en-US" sz="1200" dirty="0"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C000"/>
                </a:solidFill>
                <a:latin typeface="Georgia" panose="02040502050405020303" pitchFamily="18" charset="0"/>
              </a:rPr>
              <a:t>For items that are </a:t>
            </a:r>
            <a:r>
              <a:rPr lang="en-US" b="1" dirty="0">
                <a:solidFill>
                  <a:srgbClr val="FFC000"/>
                </a:solidFill>
                <a:latin typeface="Georgia" panose="02040502050405020303" pitchFamily="18" charset="0"/>
              </a:rPr>
              <a:t>PRINTED</a:t>
            </a:r>
            <a:r>
              <a:rPr lang="en-US" dirty="0">
                <a:solidFill>
                  <a:srgbClr val="FFC000"/>
                </a:solidFill>
                <a:latin typeface="Georgia" panose="02040502050405020303" pitchFamily="18" charset="0"/>
              </a:rPr>
              <a:t>, resolution must be very HIGH (min. 150-300 pixels per inch) for an image to look good</a:t>
            </a:r>
            <a:r>
              <a:rPr lang="en-US" dirty="0" smtClean="0">
                <a:solidFill>
                  <a:srgbClr val="FFC000"/>
                </a:solidFill>
                <a:latin typeface="Georgia" panose="02040502050405020303" pitchFamily="18" charset="0"/>
              </a:rPr>
              <a:t>.</a:t>
            </a:r>
            <a:endParaRPr lang="en-US" dirty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C000"/>
                </a:solidFill>
                <a:latin typeface="Georgia" panose="02040502050405020303" pitchFamily="18" charset="0"/>
              </a:rPr>
              <a:t>For items that are </a:t>
            </a:r>
            <a:r>
              <a:rPr lang="en-US" b="1" dirty="0">
                <a:solidFill>
                  <a:srgbClr val="FFC000"/>
                </a:solidFill>
                <a:latin typeface="Georgia" panose="02040502050405020303" pitchFamily="18" charset="0"/>
              </a:rPr>
              <a:t>DISPLAYED ON 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A SCREEN</a:t>
            </a:r>
            <a:r>
              <a:rPr lang="en-US" dirty="0" smtClean="0">
                <a:solidFill>
                  <a:srgbClr val="FFC000"/>
                </a:solidFill>
                <a:latin typeface="Georgia" panose="02040502050405020303" pitchFamily="18" charset="0"/>
              </a:rPr>
              <a:t>, </a:t>
            </a:r>
            <a:r>
              <a:rPr lang="en-US" dirty="0">
                <a:solidFill>
                  <a:srgbClr val="FFC000"/>
                </a:solidFill>
                <a:latin typeface="Georgia" panose="02040502050405020303" pitchFamily="18" charset="0"/>
              </a:rPr>
              <a:t>resolution can be very LOW (min. 72 pixels per inch) and an image will still look good.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Century Gothic"/>
                <a:cs typeface="Century Gothic"/>
              </a:rPr>
              <a:t>	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632538"/>
            <a:ext cx="7924800" cy="640160"/>
          </a:xfrm>
        </p:spPr>
        <p:txBody>
          <a:bodyPr/>
          <a:lstStyle/>
          <a:p>
            <a:pPr algn="ctr"/>
            <a:r>
              <a:rPr lang="en-US" sz="4400" dirty="0" smtClean="0">
                <a:latin typeface="Georgia"/>
                <a:cs typeface="Georgia"/>
              </a:rPr>
              <a:t>What is </a:t>
            </a:r>
            <a:r>
              <a:rPr lang="en-US" sz="4400" dirty="0" smtClean="0">
                <a:latin typeface="Georgia"/>
                <a:cs typeface="Georgia"/>
              </a:rPr>
              <a:t>RESOLUTION?</a:t>
            </a:r>
            <a:endParaRPr lang="en-US" sz="4400" dirty="0"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479" y="6150114"/>
            <a:ext cx="902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eorgia"/>
                <a:cs typeface="Georgia"/>
              </a:rPr>
              <a:t>FUN FACT: A low resolution image will not look good on a high resolution screen, but a high resolution image will look good on a low resolution screen.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525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7589"/>
            <a:ext cx="7924800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BITMAP IMAGEs</a:t>
            </a:r>
            <a:endParaRPr lang="en-US" sz="4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686" y="1408042"/>
            <a:ext cx="883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Different </a:t>
            </a:r>
            <a:r>
              <a:rPr lang="en-US" sz="2800" dirty="0" err="1" smtClean="0">
                <a:latin typeface="Century Gothic" panose="020B0502020202020204" pitchFamily="34" charset="0"/>
              </a:rPr>
              <a:t>coloured</a:t>
            </a:r>
            <a:r>
              <a:rPr lang="en-US" sz="2800" dirty="0" smtClean="0">
                <a:latin typeface="Century Gothic" panose="020B0502020202020204" pitchFamily="34" charset="0"/>
              </a:rPr>
              <a:t> pixels arranged into patterns work together to product Bitmap (aka raster) images</a:t>
            </a:r>
          </a:p>
          <a:p>
            <a:pPr algn="ctr"/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Bitmap images can be altered in programs like </a:t>
            </a:r>
            <a:r>
              <a:rPr lang="en-US" sz="2800" dirty="0">
                <a:latin typeface="Century Gothic" panose="020B0502020202020204" pitchFamily="34" charset="0"/>
              </a:rPr>
              <a:t>P</a:t>
            </a:r>
            <a:r>
              <a:rPr lang="en-US" sz="2800" dirty="0" smtClean="0">
                <a:latin typeface="Century Gothic" panose="020B0502020202020204" pitchFamily="34" charset="0"/>
              </a:rPr>
              <a:t>hotoshop by erasing or changing the </a:t>
            </a:r>
            <a:r>
              <a:rPr lang="en-US" sz="2800" dirty="0" err="1" smtClean="0">
                <a:latin typeface="Century Gothic" panose="020B0502020202020204" pitchFamily="34" charset="0"/>
              </a:rPr>
              <a:t>colour</a:t>
            </a:r>
            <a:r>
              <a:rPr lang="en-US" sz="2800" dirty="0" smtClean="0">
                <a:latin typeface="Century Gothic" panose="020B0502020202020204" pitchFamily="34" charset="0"/>
              </a:rPr>
              <a:t> of the image’s individual pixels</a:t>
            </a:r>
          </a:p>
          <a:p>
            <a:pPr algn="ctr"/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There are 5 major types of bitmap file formats…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9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2299"/>
            <a:ext cx="7924800" cy="536497"/>
          </a:xfrm>
        </p:spPr>
        <p:txBody>
          <a:bodyPr/>
          <a:lstStyle/>
          <a:p>
            <a:pPr algn="ctr"/>
            <a:r>
              <a:rPr lang="en-US" sz="3600" dirty="0" smtClean="0">
                <a:latin typeface="Century Gothic"/>
                <a:cs typeface="Century Gothic"/>
              </a:rPr>
              <a:t>Image formats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121" y="1601116"/>
            <a:ext cx="83302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D00A"/>
                </a:solidFill>
                <a:latin typeface="Century Gothic"/>
                <a:cs typeface="Century Gothic"/>
              </a:rPr>
              <a:t>5</a:t>
            </a:r>
            <a:r>
              <a:rPr lang="en-US" sz="2400" dirty="0" smtClean="0">
                <a:solidFill>
                  <a:srgbClr val="FFD00A"/>
                </a:solidFill>
                <a:latin typeface="Century Gothic"/>
                <a:cs typeface="Century Gothic"/>
              </a:rPr>
              <a:t> </a:t>
            </a:r>
            <a:r>
              <a:rPr lang="en-US" sz="2400" dirty="0" smtClean="0">
                <a:solidFill>
                  <a:srgbClr val="FFD00A"/>
                </a:solidFill>
                <a:latin typeface="Century Gothic"/>
                <a:cs typeface="Century Gothic"/>
              </a:rPr>
              <a:t>common types </a:t>
            </a:r>
            <a:r>
              <a:rPr lang="en-US" sz="2000" dirty="0" smtClean="0">
                <a:latin typeface="Century Gothic"/>
                <a:cs typeface="Century Gothic"/>
              </a:rPr>
              <a:t>of image formats</a:t>
            </a:r>
          </a:p>
          <a:p>
            <a:pPr algn="ctr"/>
            <a:endParaRPr lang="en-US" sz="2000" dirty="0"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JPEG – </a:t>
            </a:r>
            <a:r>
              <a:rPr lang="en-US" sz="2000" dirty="0" smtClean="0">
                <a:latin typeface="Georgia"/>
                <a:cs typeface="Georgia"/>
              </a:rPr>
              <a:t>Joint Photographic Experts Group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PNG – </a:t>
            </a:r>
            <a:r>
              <a:rPr lang="en-US" sz="2000" dirty="0" smtClean="0">
                <a:latin typeface="Georgia"/>
                <a:cs typeface="Georgia"/>
              </a:rPr>
              <a:t>Portable Networks </a:t>
            </a:r>
            <a:r>
              <a:rPr lang="en-US" sz="2000" dirty="0" smtClean="0">
                <a:latin typeface="Georgia"/>
                <a:cs typeface="Georgia"/>
              </a:rPr>
              <a:t>Graphic</a:t>
            </a:r>
          </a:p>
          <a:p>
            <a:pPr algn="ctr"/>
            <a:endParaRPr lang="en-US" sz="2000" dirty="0">
              <a:latin typeface="Georgia"/>
              <a:cs typeface="Georgia"/>
            </a:endParaRP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  <a:cs typeface="Georgia"/>
              </a:rPr>
              <a:t>GIF </a:t>
            </a:r>
            <a:r>
              <a:rPr lang="en-US" sz="2000" dirty="0" smtClean="0">
                <a:latin typeface="Georgia"/>
                <a:cs typeface="Georgia"/>
              </a:rPr>
              <a:t>– Graphics Interchange Format</a:t>
            </a:r>
            <a:endParaRPr lang="en-US" sz="2000" dirty="0" smtClean="0">
              <a:latin typeface="Georgia"/>
              <a:cs typeface="Georgia"/>
            </a:endParaRP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TIFF – </a:t>
            </a:r>
            <a:r>
              <a:rPr lang="en-US" sz="2000" dirty="0" smtClean="0">
                <a:latin typeface="Georgia"/>
                <a:cs typeface="Georgia"/>
              </a:rPr>
              <a:t>Tagged Image Files Format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RAW – </a:t>
            </a:r>
            <a:r>
              <a:rPr lang="en-US" sz="2000" dirty="0" smtClean="0">
                <a:latin typeface="Georgia"/>
                <a:cs typeface="Georgia"/>
              </a:rPr>
              <a:t>Raw Format</a:t>
            </a:r>
            <a:endParaRPr lang="en-US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97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599" y="682862"/>
            <a:ext cx="81238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D00A"/>
                </a:solidFill>
                <a:latin typeface="Century Gothic"/>
                <a:cs typeface="Century Gothic"/>
              </a:rPr>
              <a:t>JPEG – </a:t>
            </a:r>
            <a:r>
              <a:rPr lang="en-US" sz="2800" dirty="0">
                <a:solidFill>
                  <a:srgbClr val="FFD00A"/>
                </a:solidFill>
                <a:latin typeface="Century Gothic"/>
                <a:cs typeface="Century Gothic"/>
              </a:rPr>
              <a:t>Joint Photographic Experts </a:t>
            </a:r>
            <a:r>
              <a:rPr lang="en-US" sz="2800" dirty="0" smtClean="0">
                <a:solidFill>
                  <a:srgbClr val="FFD00A"/>
                </a:solidFill>
                <a:latin typeface="Century Gothic"/>
                <a:cs typeface="Century Gothic"/>
              </a:rPr>
              <a:t>Group</a:t>
            </a:r>
            <a:endParaRPr lang="en-US" sz="2000" dirty="0" smtClean="0">
              <a:latin typeface="Century Gothic"/>
              <a:cs typeface="Century Gothic"/>
            </a:endParaRP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Relatively small in size, with </a:t>
            </a:r>
            <a:r>
              <a:rPr lang="en-US" sz="2000" dirty="0" smtClean="0">
                <a:latin typeface="Century Gothic"/>
                <a:cs typeface="Century Gothic"/>
              </a:rPr>
              <a:t>little </a:t>
            </a:r>
            <a:r>
              <a:rPr lang="en-US" sz="2000" dirty="0" smtClean="0">
                <a:latin typeface="Century Gothic"/>
                <a:cs typeface="Century Gothic"/>
              </a:rPr>
              <a:t>impact on </a:t>
            </a:r>
            <a:r>
              <a:rPr lang="en-US" sz="2000" dirty="0" smtClean="0">
                <a:latin typeface="Century Gothic"/>
                <a:cs typeface="Century Gothic"/>
              </a:rPr>
              <a:t>quality</a:t>
            </a: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“</a:t>
            </a:r>
            <a:r>
              <a:rPr lang="en-US" sz="2000" dirty="0" err="1" smtClean="0">
                <a:latin typeface="Century Gothic"/>
                <a:cs typeface="Century Gothic"/>
              </a:rPr>
              <a:t>Lossy</a:t>
            </a:r>
            <a:r>
              <a:rPr lang="en-US" sz="2000" dirty="0" smtClean="0">
                <a:latin typeface="Century Gothic"/>
                <a:cs typeface="Century Gothic"/>
              </a:rPr>
              <a:t>” compression – lose a little bit of </a:t>
            </a:r>
            <a:r>
              <a:rPr lang="en-US" sz="2000" dirty="0" smtClean="0">
                <a:latin typeface="Century Gothic"/>
                <a:cs typeface="Century Gothic"/>
              </a:rPr>
              <a:t>information/quality (in the form of pixels) </a:t>
            </a:r>
            <a:r>
              <a:rPr lang="en-US" sz="2000" dirty="0" smtClean="0">
                <a:latin typeface="Century Gothic"/>
                <a:cs typeface="Century Gothic"/>
              </a:rPr>
              <a:t>when </a:t>
            </a:r>
            <a:r>
              <a:rPr lang="en-US" sz="2000" dirty="0" smtClean="0">
                <a:latin typeface="Century Gothic"/>
                <a:cs typeface="Century Gothic"/>
              </a:rPr>
              <a:t>compressed</a:t>
            </a: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Have an inability to permanently store image info.  Every time you open, close, or resize your JPEG file it degrades a bit.  The more you play with it the more it deteriorates.  </a:t>
            </a: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Support a large array (16.7 million) of </a:t>
            </a:r>
            <a:r>
              <a:rPr lang="en-US" sz="2000" dirty="0" err="1" smtClean="0">
                <a:latin typeface="Century Gothic"/>
                <a:cs typeface="Century Gothic"/>
              </a:rPr>
              <a:t>colours</a:t>
            </a:r>
            <a:endParaRPr lang="en-US" sz="2000" dirty="0" smtClean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FFC000"/>
              </a:solidFill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FFC000"/>
                </a:solidFill>
                <a:latin typeface="Century Gothic"/>
                <a:cs typeface="Century Gothic"/>
              </a:rPr>
              <a:t>Most commonly used for photographs</a:t>
            </a:r>
          </a:p>
          <a:p>
            <a:endParaRPr lang="en-US" sz="2000" dirty="0">
              <a:solidFill>
                <a:srgbClr val="FFD00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61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70"/>
            <a:ext cx="9144000" cy="6423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1829" y="79828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JPEG QUALITY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36458" y="79828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TIFF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09175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3504</TotalTime>
  <Words>1247</Words>
  <Application>Microsoft Office PowerPoint</Application>
  <PresentationFormat>On-screen Show (4:3)</PresentationFormat>
  <Paragraphs>137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Century Gothic</vt:lpstr>
      <vt:lpstr>Georgia</vt:lpstr>
      <vt:lpstr>Horizon</vt:lpstr>
      <vt:lpstr>Digital Images</vt:lpstr>
      <vt:lpstr>What is a Pixel?</vt:lpstr>
      <vt:lpstr>What is a Pixel?</vt:lpstr>
      <vt:lpstr>What is a Pixel?</vt:lpstr>
      <vt:lpstr>What is RESOLUTION?</vt:lpstr>
      <vt:lpstr>BITMAP IMAGEs</vt:lpstr>
      <vt:lpstr>Image formats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EXAMPLE CAN BE shown (due to the fact that RAW PHOTOs cannot be exported and viewed in their raw form)</vt:lpstr>
      <vt:lpstr>FILE SIZE vs. QUALITY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Images</dc:title>
  <dc:creator>Brandon School Division</dc:creator>
  <cp:lastModifiedBy>admin</cp:lastModifiedBy>
  <cp:revision>45</cp:revision>
  <dcterms:created xsi:type="dcterms:W3CDTF">2012-07-25T17:09:23Z</dcterms:created>
  <dcterms:modified xsi:type="dcterms:W3CDTF">2016-10-04T23:01:18Z</dcterms:modified>
</cp:coreProperties>
</file>